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6" r:id="rId2"/>
    <p:sldId id="297" r:id="rId3"/>
    <p:sldId id="293" r:id="rId4"/>
    <p:sldId id="290" r:id="rId5"/>
    <p:sldId id="298" r:id="rId6"/>
    <p:sldId id="299" r:id="rId7"/>
    <p:sldId id="300" r:id="rId8"/>
    <p:sldId id="295" r:id="rId9"/>
    <p:sldId id="301" r:id="rId10"/>
    <p:sldId id="302" r:id="rId11"/>
    <p:sldId id="296" r:id="rId12"/>
    <p:sldId id="303" r:id="rId13"/>
    <p:sldId id="304" r:id="rId14"/>
    <p:sldId id="307" r:id="rId15"/>
    <p:sldId id="308" r:id="rId16"/>
    <p:sldId id="309" r:id="rId17"/>
    <p:sldId id="305" r:id="rId18"/>
    <p:sldId id="306" r:id="rId19"/>
    <p:sldId id="263" r:id="rId2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3EBFF"/>
    <a:srgbClr val="655D5B"/>
    <a:srgbClr val="E2CBB7"/>
    <a:srgbClr val="EEE9E2"/>
    <a:srgbClr val="FCF7F2"/>
    <a:srgbClr val="554F4D"/>
    <a:srgbClr val="D0C4B0"/>
    <a:srgbClr val="E1D9CC"/>
    <a:srgbClr val="F2E0CA"/>
    <a:srgbClr val="F6E9DA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114" d="100"/>
          <a:sy n="114" d="100"/>
        </p:scale>
        <p:origin x="474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F8F012-0AC3-42B2-90CA-BC5405C6B2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5097188-C232-41BC-A1C6-677F6D6FD9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CACDF9E-AFBC-4D2D-A688-7BE38874AF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408E7-38C9-4D32-A2B6-C3765899F2A5}" type="datetimeFigureOut">
              <a:rPr lang="ko-KR" altLang="en-US" smtClean="0"/>
              <a:t>2023-07-23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1D59E12-6FA5-449B-95B8-54226925F9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999C277-1836-4E22-BB5C-32FD2C8AC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A54EA-75EF-4CE9-B3B8-A709779C82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25846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BD1FB7-E6E4-4153-8540-BFF436E936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D0FDF1D-719A-4B33-9023-7CE4316AD2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1B4EE70-389B-46DE-9265-B822FBD146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408E7-38C9-4D32-A2B6-C3765899F2A5}" type="datetimeFigureOut">
              <a:rPr lang="ko-KR" altLang="en-US" smtClean="0"/>
              <a:t>2023-07-23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AB0A08D-1ADA-4909-B351-23A9DB5B0E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EC96274-6782-43A2-9D65-26D48D5907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A54EA-75EF-4CE9-B3B8-A709779C82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48049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EFF69C1-F07A-44E0-8804-DBF0B91EEA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6152B80-F8D2-4FB9-9913-48A227D65E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F051D35-AC5D-4009-B23F-239D9EE53F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408E7-38C9-4D32-A2B6-C3765899F2A5}" type="datetimeFigureOut">
              <a:rPr lang="ko-KR" altLang="en-US" smtClean="0"/>
              <a:t>2023-07-23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C31EDF0-F5CD-4184-B8F2-C877766D19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2802437-6EA8-4A9E-A143-795A149A4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A54EA-75EF-4CE9-B3B8-A709779C82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53549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9D55B9-E8A9-4A30-91F8-3A87B484D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AF38375-52A4-4DFC-94A7-02AAFB2D3B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2CB85B4-E71D-494F-A759-4D10E06496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408E7-38C9-4D32-A2B6-C3765899F2A5}" type="datetimeFigureOut">
              <a:rPr lang="ko-KR" altLang="en-US" smtClean="0"/>
              <a:t>2023-07-23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D9F9B02-3085-4385-A3F2-BCBAF40638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DB66A0F-23CB-48F3-98F5-EEB498F0E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A54EA-75EF-4CE9-B3B8-A709779C82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07854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00C255-11F9-437C-BD0A-8C83302711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A716960-288E-40FA-BAC1-95E652A0A3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B49145B-4748-48A7-8B68-AB10D9C372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408E7-38C9-4D32-A2B6-C3765899F2A5}" type="datetimeFigureOut">
              <a:rPr lang="ko-KR" altLang="en-US" smtClean="0"/>
              <a:t>2023-07-23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0243DA5-62AB-4B07-ACF4-66F7F1517F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D15D854-17FC-4344-B33A-2133F9CD9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A54EA-75EF-4CE9-B3B8-A709779C82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25204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979294-4C29-4FF2-94D5-64F5E01A4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3482D1B-E38A-4915-8F19-5833301E12E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70A86B2-4BE5-4BDC-8321-2402D0BA90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236FE4B-E0B7-4187-9969-8E7CF3FFF7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408E7-38C9-4D32-A2B6-C3765899F2A5}" type="datetimeFigureOut">
              <a:rPr lang="ko-KR" altLang="en-US" smtClean="0"/>
              <a:t>2023-07-23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9CEF1A5-E0D7-4286-84FF-F03473331A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B93F695-D9D7-4B6A-A576-9001815325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A54EA-75EF-4CE9-B3B8-A709779C82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00450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6B6A37-6DCD-490D-ACB4-5A4BBFDBF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FFBFDDF-C043-4373-B751-DEDFFD2FC8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34EDD22-3F2F-4C29-86F7-886E17AD5D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2FDB57E-3DFC-4612-B7AB-FEDC5F86766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12070CB-C54B-46A0-945F-190DC02805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BCDECCA-E76A-451A-AAFF-603D887EC8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408E7-38C9-4D32-A2B6-C3765899F2A5}" type="datetimeFigureOut">
              <a:rPr lang="ko-KR" altLang="en-US" smtClean="0"/>
              <a:t>2023-07-23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BFC4C5F-2E37-4C43-933D-AA5036CC3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5C55A0B-AD1F-4D77-BB32-6CA2B481D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A54EA-75EF-4CE9-B3B8-A709779C82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10843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58ABC6-A533-4172-AFC1-84E430BAED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44D0A85-6CE5-4FE0-A839-22468B8A24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408E7-38C9-4D32-A2B6-C3765899F2A5}" type="datetimeFigureOut">
              <a:rPr lang="ko-KR" altLang="en-US" smtClean="0"/>
              <a:t>2023-07-23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E1ABEBE-2706-4558-85F8-2436A72CE7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87E30B7-49F1-44C9-8825-1306CA43F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A54EA-75EF-4CE9-B3B8-A709779C82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82676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E509C7A-604B-447A-A0E7-827B9D622D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408E7-38C9-4D32-A2B6-C3765899F2A5}" type="datetimeFigureOut">
              <a:rPr lang="ko-KR" altLang="en-US" smtClean="0"/>
              <a:t>2023-07-23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0E42BB5-D3ED-4C8D-8CA7-4619BE485A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B1CFFE1-D135-48B9-9A6D-A2FD7C7A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A54EA-75EF-4CE9-B3B8-A709779C824C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DC539-7512-4226-9223-DA48FCD0E2DE}"/>
              </a:ext>
            </a:extLst>
          </p:cNvPr>
          <p:cNvSpPr txBox="1"/>
          <p:nvPr userDrawn="1"/>
        </p:nvSpPr>
        <p:spPr>
          <a:xfrm>
            <a:off x="10032313" y="6588607"/>
            <a:ext cx="21691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1417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ABF424-516E-45C7-A9E1-790BDAF165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B59E1ED-69B1-48EF-95E3-4A0BA178F5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0E19A3F-94D9-442E-8D70-BDFA73E9A3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F0EBF51-806D-4FB3-AA11-4F6B7DB73D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408E7-38C9-4D32-A2B6-C3765899F2A5}" type="datetimeFigureOut">
              <a:rPr lang="ko-KR" altLang="en-US" smtClean="0"/>
              <a:t>2023-07-23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D593E20-D7A7-4DD2-AAB9-1257F61BCF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CD3B0FD-CAB2-4FFC-997F-FB326DD39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A54EA-75EF-4CE9-B3B8-A709779C82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3791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98EB20-48F7-48B8-A6B9-0261B6BAF6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C436F32-78E7-4C89-8734-475421D356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43D526B-EDAF-4888-AA56-44BF7C8325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94E3DFB-8B04-43A4-BE6C-21E482379E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408E7-38C9-4D32-A2B6-C3765899F2A5}" type="datetimeFigureOut">
              <a:rPr lang="ko-KR" altLang="en-US" smtClean="0"/>
              <a:t>2023-07-23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D57F976-D309-4D60-B0A1-43C6E5742E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30BA7C4-51F1-47C6-A321-2DF8E67748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A54EA-75EF-4CE9-B3B8-A709779C82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30266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D2F9EDB-7AE4-4C48-838E-CA5C2DF585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5327EBC-3E3B-474E-83E1-C087A70D0A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223D1C1-8BAB-48B1-8A81-361F734B390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3408E7-38C9-4D32-A2B6-C3765899F2A5}" type="datetimeFigureOut">
              <a:rPr lang="ko-KR" altLang="en-US" smtClean="0"/>
              <a:t>2023-07-23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B2D174B-CCB9-47F1-8F37-F86E3A5914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C165FA4-90E6-4929-90D4-6FF8E70A02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4A54EA-75EF-4CE9-B3B8-A709779C82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433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fi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CBB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46120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C2A5CB6-509E-4BDD-AF92-C1B2290457EE}"/>
              </a:ext>
            </a:extLst>
          </p:cNvPr>
          <p:cNvCxnSpPr>
            <a:cxnSpLocks/>
          </p:cNvCxnSpPr>
          <p:nvPr/>
        </p:nvCxnSpPr>
        <p:spPr>
          <a:xfrm>
            <a:off x="622300" y="1143000"/>
            <a:ext cx="115697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45A5B82-5CCC-4A00-B9DD-C58D174766AA}"/>
              </a:ext>
            </a:extLst>
          </p:cNvPr>
          <p:cNvSpPr txBox="1"/>
          <p:nvPr/>
        </p:nvSpPr>
        <p:spPr>
          <a:xfrm>
            <a:off x="811411" y="350594"/>
            <a:ext cx="27190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600" dirty="0">
                <a:solidFill>
                  <a:srgbClr val="554F4D"/>
                </a:solidFill>
              </a:rPr>
              <a:t>2.   (2) Queue</a:t>
            </a:r>
            <a:endParaRPr lang="ko-KR" altLang="en-US" sz="3600" dirty="0">
              <a:solidFill>
                <a:srgbClr val="554F4D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AB74CB-F4B7-408A-9AD9-CD3871E03EC6}"/>
              </a:ext>
            </a:extLst>
          </p:cNvPr>
          <p:cNvSpPr txBox="1"/>
          <p:nvPr/>
        </p:nvSpPr>
        <p:spPr>
          <a:xfrm>
            <a:off x="811411" y="92891"/>
            <a:ext cx="5581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 dirty="0">
                <a:solidFill>
                  <a:srgbClr val="554F4D"/>
                </a:solidFill>
              </a:rPr>
              <a:t>Part 2</a:t>
            </a:r>
            <a:endParaRPr lang="ko-KR" altLang="en-US" sz="1100" dirty="0">
              <a:solidFill>
                <a:srgbClr val="554F4D"/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0AE101F-4B41-40D7-8301-41B8702A7308}"/>
              </a:ext>
            </a:extLst>
          </p:cNvPr>
          <p:cNvSpPr/>
          <p:nvPr/>
        </p:nvSpPr>
        <p:spPr>
          <a:xfrm>
            <a:off x="622300" y="1254628"/>
            <a:ext cx="11499792" cy="5510475"/>
          </a:xfrm>
          <a:prstGeom prst="rect">
            <a:avLst/>
          </a:prstGeom>
          <a:solidFill>
            <a:srgbClr val="FCF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D33A924D-3842-42C7-99F7-8A46055AA25A}"/>
              </a:ext>
            </a:extLst>
          </p:cNvPr>
          <p:cNvSpPr/>
          <p:nvPr/>
        </p:nvSpPr>
        <p:spPr>
          <a:xfrm>
            <a:off x="-5" y="-1"/>
            <a:ext cx="86586" cy="68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2CC627-20A7-1554-44F3-135E5D827B07}"/>
              </a:ext>
            </a:extLst>
          </p:cNvPr>
          <p:cNvSpPr txBox="1"/>
          <p:nvPr/>
        </p:nvSpPr>
        <p:spPr>
          <a:xfrm>
            <a:off x="811411" y="1289076"/>
            <a:ext cx="9666439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600" dirty="0">
                <a:solidFill>
                  <a:srgbClr val="554F4D"/>
                </a:solidFill>
              </a:rPr>
              <a:t>		Queue&lt;String&gt; q1= new LinkedList&lt;&gt;();</a:t>
            </a:r>
          </a:p>
          <a:p>
            <a:pPr algn="l"/>
            <a:r>
              <a:rPr lang="en-US" altLang="ko-KR" sz="1600" dirty="0">
                <a:solidFill>
                  <a:srgbClr val="554F4D"/>
                </a:solidFill>
              </a:rPr>
              <a:t>		for(int </a:t>
            </a:r>
            <a:r>
              <a:rPr lang="en-US" altLang="ko-KR" sz="1600" dirty="0" err="1">
                <a:solidFill>
                  <a:srgbClr val="554F4D"/>
                </a:solidFill>
              </a:rPr>
              <a:t>i</a:t>
            </a:r>
            <a:r>
              <a:rPr lang="en-US" altLang="ko-KR" sz="1600" dirty="0">
                <a:solidFill>
                  <a:srgbClr val="554F4D"/>
                </a:solidFill>
              </a:rPr>
              <a:t> = (int)'a'; </a:t>
            </a:r>
            <a:r>
              <a:rPr lang="en-US" altLang="ko-KR" sz="1600" dirty="0" err="1">
                <a:solidFill>
                  <a:srgbClr val="554F4D"/>
                </a:solidFill>
              </a:rPr>
              <a:t>i</a:t>
            </a:r>
            <a:r>
              <a:rPr lang="en-US" altLang="ko-KR" sz="1600" dirty="0">
                <a:solidFill>
                  <a:srgbClr val="554F4D"/>
                </a:solidFill>
              </a:rPr>
              <a:t> &lt;= (int)'z'; </a:t>
            </a:r>
            <a:r>
              <a:rPr lang="en-US" altLang="ko-KR" sz="1600" dirty="0" err="1">
                <a:solidFill>
                  <a:srgbClr val="554F4D"/>
                </a:solidFill>
              </a:rPr>
              <a:t>i</a:t>
            </a:r>
            <a:r>
              <a:rPr lang="en-US" altLang="ko-KR" sz="1600" dirty="0">
                <a:solidFill>
                  <a:srgbClr val="554F4D"/>
                </a:solidFill>
              </a:rPr>
              <a:t>++) {</a:t>
            </a:r>
          </a:p>
          <a:p>
            <a:pPr algn="l"/>
            <a:r>
              <a:rPr lang="en-US" altLang="ko-KR" sz="1600" dirty="0">
                <a:solidFill>
                  <a:srgbClr val="554F4D"/>
                </a:solidFill>
              </a:rPr>
              <a:t>			q1.offer((char)</a:t>
            </a:r>
            <a:r>
              <a:rPr lang="en-US" altLang="ko-KR" sz="1600" dirty="0" err="1">
                <a:solidFill>
                  <a:srgbClr val="554F4D"/>
                </a:solidFill>
              </a:rPr>
              <a:t>i</a:t>
            </a:r>
            <a:r>
              <a:rPr lang="en-US" altLang="ko-KR" sz="1600" dirty="0">
                <a:solidFill>
                  <a:srgbClr val="554F4D"/>
                </a:solidFill>
              </a:rPr>
              <a:t> +"");</a:t>
            </a:r>
          </a:p>
          <a:p>
            <a:pPr algn="l"/>
            <a:r>
              <a:rPr lang="en-US" altLang="ko-KR" sz="1600" dirty="0">
                <a:solidFill>
                  <a:srgbClr val="554F4D"/>
                </a:solidFill>
              </a:rPr>
              <a:t>			if(</a:t>
            </a:r>
            <a:r>
              <a:rPr lang="en-US" altLang="ko-KR" sz="1600" dirty="0" err="1">
                <a:solidFill>
                  <a:srgbClr val="554F4D"/>
                </a:solidFill>
              </a:rPr>
              <a:t>i</a:t>
            </a:r>
            <a:r>
              <a:rPr lang="en-US" altLang="ko-KR" sz="1600" dirty="0">
                <a:solidFill>
                  <a:srgbClr val="554F4D"/>
                </a:solidFill>
              </a:rPr>
              <a:t> == 100) {</a:t>
            </a:r>
          </a:p>
          <a:p>
            <a:pPr algn="l"/>
            <a:r>
              <a:rPr lang="en-US" altLang="ko-KR" sz="1600" dirty="0">
                <a:solidFill>
                  <a:srgbClr val="554F4D"/>
                </a:solidFill>
              </a:rPr>
              <a:t>				</a:t>
            </a:r>
            <a:r>
              <a:rPr lang="en-US" altLang="ko-KR" sz="1600" dirty="0" err="1">
                <a:solidFill>
                  <a:srgbClr val="554F4D"/>
                </a:solidFill>
              </a:rPr>
              <a:t>System.out.println</a:t>
            </a:r>
            <a:r>
              <a:rPr lang="en-US" altLang="ko-KR" sz="1600" dirty="0">
                <a:solidFill>
                  <a:srgbClr val="554F4D"/>
                </a:solidFill>
              </a:rPr>
              <a:t>("peek       : " + q1.peek());</a:t>
            </a:r>
          </a:p>
          <a:p>
            <a:pPr algn="l"/>
            <a:r>
              <a:rPr lang="en-US" altLang="ko-KR" sz="1600" dirty="0">
                <a:solidFill>
                  <a:srgbClr val="554F4D"/>
                </a:solidFill>
              </a:rPr>
              <a:t>			}</a:t>
            </a:r>
          </a:p>
          <a:p>
            <a:pPr algn="l"/>
            <a:r>
              <a:rPr lang="en-US" altLang="ko-KR" sz="1600" dirty="0">
                <a:solidFill>
                  <a:srgbClr val="554F4D"/>
                </a:solidFill>
              </a:rPr>
              <a:t>			if(</a:t>
            </a:r>
            <a:r>
              <a:rPr lang="en-US" altLang="ko-KR" sz="1600" dirty="0" err="1">
                <a:solidFill>
                  <a:srgbClr val="554F4D"/>
                </a:solidFill>
              </a:rPr>
              <a:t>i</a:t>
            </a:r>
            <a:r>
              <a:rPr lang="en-US" altLang="ko-KR" sz="1600" dirty="0">
                <a:solidFill>
                  <a:srgbClr val="554F4D"/>
                </a:solidFill>
              </a:rPr>
              <a:t> == 101) {</a:t>
            </a:r>
          </a:p>
          <a:p>
            <a:pPr algn="l"/>
            <a:r>
              <a:rPr lang="en-US" altLang="ko-KR" sz="1600" dirty="0">
                <a:solidFill>
                  <a:srgbClr val="554F4D"/>
                </a:solidFill>
              </a:rPr>
              <a:t>				</a:t>
            </a:r>
            <a:r>
              <a:rPr lang="en-US" altLang="ko-KR" sz="1600" dirty="0" err="1">
                <a:solidFill>
                  <a:srgbClr val="554F4D"/>
                </a:solidFill>
              </a:rPr>
              <a:t>System.out.println</a:t>
            </a:r>
            <a:r>
              <a:rPr lang="en-US" altLang="ko-KR" sz="1600" dirty="0">
                <a:solidFill>
                  <a:srgbClr val="554F4D"/>
                </a:solidFill>
              </a:rPr>
              <a:t>("poll        : " + q1.poll());</a:t>
            </a:r>
          </a:p>
          <a:p>
            <a:pPr algn="l"/>
            <a:r>
              <a:rPr lang="en-US" altLang="ko-KR" sz="1600" dirty="0">
                <a:solidFill>
                  <a:srgbClr val="554F4D"/>
                </a:solidFill>
              </a:rPr>
              <a:t>			}</a:t>
            </a:r>
          </a:p>
          <a:p>
            <a:pPr algn="l"/>
            <a:r>
              <a:rPr lang="en-US" altLang="ko-KR" sz="1600" dirty="0">
                <a:solidFill>
                  <a:srgbClr val="554F4D"/>
                </a:solidFill>
              </a:rPr>
              <a:t>		}</a:t>
            </a:r>
          </a:p>
          <a:p>
            <a:pPr algn="l"/>
            <a:r>
              <a:rPr lang="en-US" altLang="ko-KR" sz="1600" dirty="0">
                <a:solidFill>
                  <a:srgbClr val="554F4D"/>
                </a:solidFill>
              </a:rPr>
              <a:t>		</a:t>
            </a:r>
            <a:r>
              <a:rPr lang="en-US" altLang="ko-KR" sz="1600" dirty="0" err="1">
                <a:solidFill>
                  <a:srgbClr val="554F4D"/>
                </a:solidFill>
              </a:rPr>
              <a:t>System.out.println</a:t>
            </a:r>
            <a:r>
              <a:rPr lang="en-US" altLang="ko-KR" sz="1600" dirty="0">
                <a:solidFill>
                  <a:srgbClr val="554F4D"/>
                </a:solidFill>
              </a:rPr>
              <a:t>("queue </a:t>
            </a:r>
            <a:r>
              <a:rPr lang="ko-KR" altLang="en-US" sz="1600" dirty="0">
                <a:solidFill>
                  <a:srgbClr val="554F4D"/>
                </a:solidFill>
              </a:rPr>
              <a:t>출력   </a:t>
            </a:r>
            <a:r>
              <a:rPr lang="en-US" altLang="ko-KR" sz="1600" dirty="0">
                <a:solidFill>
                  <a:srgbClr val="554F4D"/>
                </a:solidFill>
              </a:rPr>
              <a:t>: " + q1);</a:t>
            </a:r>
          </a:p>
          <a:p>
            <a:pPr algn="l"/>
            <a:r>
              <a:rPr lang="en-US" altLang="ko-KR" sz="1600" dirty="0">
                <a:solidFill>
                  <a:srgbClr val="554F4D"/>
                </a:solidFill>
              </a:rPr>
              <a:t>		</a:t>
            </a:r>
            <a:r>
              <a:rPr lang="en-US" altLang="ko-KR" sz="1600" dirty="0" err="1">
                <a:solidFill>
                  <a:srgbClr val="554F4D"/>
                </a:solidFill>
              </a:rPr>
              <a:t>System.out.println</a:t>
            </a:r>
            <a:r>
              <a:rPr lang="en-US" altLang="ko-KR" sz="1600" dirty="0">
                <a:solidFill>
                  <a:srgbClr val="554F4D"/>
                </a:solidFill>
              </a:rPr>
              <a:t>("size         : " + q1.size());</a:t>
            </a:r>
          </a:p>
          <a:p>
            <a:pPr algn="l"/>
            <a:r>
              <a:rPr lang="en-US" altLang="ko-KR" sz="1600" dirty="0">
                <a:solidFill>
                  <a:srgbClr val="554F4D"/>
                </a:solidFill>
              </a:rPr>
              <a:t>		</a:t>
            </a:r>
            <a:r>
              <a:rPr lang="en-US" altLang="ko-KR" sz="1600" dirty="0" err="1">
                <a:solidFill>
                  <a:srgbClr val="554F4D"/>
                </a:solidFill>
              </a:rPr>
              <a:t>System.out.println</a:t>
            </a:r>
            <a:r>
              <a:rPr lang="en-US" altLang="ko-KR" sz="1600" dirty="0">
                <a:solidFill>
                  <a:srgbClr val="554F4D"/>
                </a:solidFill>
              </a:rPr>
              <a:t>("</a:t>
            </a:r>
            <a:r>
              <a:rPr lang="en-US" altLang="ko-KR" sz="1600" dirty="0" err="1">
                <a:solidFill>
                  <a:srgbClr val="554F4D"/>
                </a:solidFill>
              </a:rPr>
              <a:t>isEmpty</a:t>
            </a:r>
            <a:r>
              <a:rPr lang="en-US" altLang="ko-KR" sz="1600" dirty="0">
                <a:solidFill>
                  <a:srgbClr val="554F4D"/>
                </a:solidFill>
              </a:rPr>
              <a:t>      : " + q1.isEmpty());</a:t>
            </a:r>
          </a:p>
          <a:p>
            <a:pPr algn="l"/>
            <a:r>
              <a:rPr lang="en-US" altLang="ko-KR" sz="1600" dirty="0">
                <a:solidFill>
                  <a:srgbClr val="554F4D"/>
                </a:solidFill>
              </a:rPr>
              <a:t>		</a:t>
            </a:r>
            <a:r>
              <a:rPr lang="en-US" altLang="ko-KR" sz="1600" dirty="0" err="1">
                <a:solidFill>
                  <a:srgbClr val="554F4D"/>
                </a:solidFill>
              </a:rPr>
              <a:t>System.out.println</a:t>
            </a:r>
            <a:r>
              <a:rPr lang="en-US" altLang="ko-KR" sz="1600" dirty="0">
                <a:solidFill>
                  <a:srgbClr val="554F4D"/>
                </a:solidFill>
              </a:rPr>
              <a:t>("contains d   : " + q1.contains("d"));</a:t>
            </a:r>
          </a:p>
          <a:p>
            <a:pPr algn="l"/>
            <a:r>
              <a:rPr lang="en-US" altLang="ko-KR" sz="1600" dirty="0">
                <a:solidFill>
                  <a:srgbClr val="554F4D"/>
                </a:solidFill>
              </a:rPr>
              <a:t>		</a:t>
            </a:r>
            <a:r>
              <a:rPr lang="en-US" altLang="ko-KR" sz="1600" dirty="0" err="1">
                <a:solidFill>
                  <a:srgbClr val="554F4D"/>
                </a:solidFill>
              </a:rPr>
              <a:t>System.out.println</a:t>
            </a:r>
            <a:r>
              <a:rPr lang="en-US" altLang="ko-KR" sz="1600" dirty="0">
                <a:solidFill>
                  <a:srgbClr val="554F4D"/>
                </a:solidFill>
              </a:rPr>
              <a:t>("contains e   : " + q1.contains("a"));</a:t>
            </a:r>
          </a:p>
          <a:p>
            <a:pPr algn="l"/>
            <a:r>
              <a:rPr lang="en-US" altLang="ko-KR" sz="1600" dirty="0">
                <a:solidFill>
                  <a:srgbClr val="554F4D"/>
                </a:solidFill>
              </a:rPr>
              <a:t>		</a:t>
            </a:r>
          </a:p>
          <a:p>
            <a:pPr algn="l"/>
            <a:r>
              <a:rPr lang="en-US" altLang="ko-KR" sz="1600" dirty="0">
                <a:solidFill>
                  <a:srgbClr val="554F4D"/>
                </a:solidFill>
              </a:rPr>
              <a:t>		q1.remove("e");</a:t>
            </a:r>
          </a:p>
          <a:p>
            <a:pPr algn="l"/>
            <a:r>
              <a:rPr lang="en-US" altLang="ko-KR" sz="1600" dirty="0">
                <a:solidFill>
                  <a:srgbClr val="554F4D"/>
                </a:solidFill>
              </a:rPr>
              <a:t>		// </a:t>
            </a:r>
            <a:r>
              <a:rPr lang="en-US" altLang="ko-KR" sz="1600" dirty="0" err="1">
                <a:solidFill>
                  <a:srgbClr val="554F4D"/>
                </a:solidFill>
              </a:rPr>
              <a:t>stack.remove</a:t>
            </a:r>
            <a:r>
              <a:rPr lang="en-US" altLang="ko-KR" sz="1600" dirty="0">
                <a:solidFill>
                  <a:srgbClr val="554F4D"/>
                </a:solidFill>
              </a:rPr>
              <a:t>(3);</a:t>
            </a:r>
          </a:p>
          <a:p>
            <a:pPr algn="l"/>
            <a:r>
              <a:rPr lang="en-US" altLang="ko-KR" sz="1600" dirty="0">
                <a:solidFill>
                  <a:srgbClr val="554F4D"/>
                </a:solidFill>
              </a:rPr>
              <a:t>		</a:t>
            </a:r>
            <a:r>
              <a:rPr lang="en-US" altLang="ko-KR" sz="1600" dirty="0" err="1">
                <a:solidFill>
                  <a:srgbClr val="554F4D"/>
                </a:solidFill>
              </a:rPr>
              <a:t>System.out.println</a:t>
            </a:r>
            <a:r>
              <a:rPr lang="en-US" altLang="ko-KR" sz="1600" dirty="0">
                <a:solidFill>
                  <a:srgbClr val="554F4D"/>
                </a:solidFill>
              </a:rPr>
              <a:t>("queue </a:t>
            </a:r>
            <a:r>
              <a:rPr lang="ko-KR" altLang="en-US" sz="1600" dirty="0">
                <a:solidFill>
                  <a:srgbClr val="554F4D"/>
                </a:solidFill>
              </a:rPr>
              <a:t>출력</a:t>
            </a:r>
            <a:r>
              <a:rPr lang="en-US" altLang="ko-KR" sz="1600" dirty="0">
                <a:solidFill>
                  <a:srgbClr val="554F4D"/>
                </a:solidFill>
              </a:rPr>
              <a:t>(remove(e)) : " + q1);</a:t>
            </a:r>
          </a:p>
          <a:p>
            <a:pPr algn="l"/>
            <a:r>
              <a:rPr lang="en-US" altLang="ko-KR" sz="1600" dirty="0">
                <a:solidFill>
                  <a:srgbClr val="554F4D"/>
                </a:solidFill>
              </a:rPr>
              <a:t>		</a:t>
            </a:r>
          </a:p>
          <a:p>
            <a:pPr algn="l"/>
            <a:r>
              <a:rPr lang="en-US" altLang="ko-KR" sz="1600" dirty="0">
                <a:solidFill>
                  <a:srgbClr val="554F4D"/>
                </a:solidFill>
              </a:rPr>
              <a:t>		q1.clear();</a:t>
            </a:r>
          </a:p>
          <a:p>
            <a:pPr algn="l"/>
            <a:r>
              <a:rPr lang="en-US" altLang="ko-KR" sz="1600" dirty="0">
                <a:solidFill>
                  <a:srgbClr val="554F4D"/>
                </a:solidFill>
              </a:rPr>
              <a:t>		</a:t>
            </a:r>
            <a:r>
              <a:rPr lang="en-US" altLang="ko-KR" sz="1600" dirty="0" err="1">
                <a:solidFill>
                  <a:srgbClr val="554F4D"/>
                </a:solidFill>
              </a:rPr>
              <a:t>System.out.println</a:t>
            </a:r>
            <a:r>
              <a:rPr lang="en-US" altLang="ko-KR" sz="1600" dirty="0">
                <a:solidFill>
                  <a:srgbClr val="554F4D"/>
                </a:solidFill>
              </a:rPr>
              <a:t>("queue </a:t>
            </a:r>
            <a:r>
              <a:rPr lang="ko-KR" altLang="en-US" sz="1600" dirty="0">
                <a:solidFill>
                  <a:srgbClr val="554F4D"/>
                </a:solidFill>
              </a:rPr>
              <a:t>출력</a:t>
            </a:r>
            <a:r>
              <a:rPr lang="en-US" altLang="ko-KR" sz="1600" dirty="0">
                <a:solidFill>
                  <a:srgbClr val="554F4D"/>
                </a:solidFill>
              </a:rPr>
              <a:t>(clear()) : " + q1);</a:t>
            </a:r>
            <a:endParaRPr lang="ko-KR" altLang="en-US" sz="1600" dirty="0">
              <a:solidFill>
                <a:srgbClr val="554F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47139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C2A5CB6-509E-4BDD-AF92-C1B2290457EE}"/>
              </a:ext>
            </a:extLst>
          </p:cNvPr>
          <p:cNvCxnSpPr>
            <a:cxnSpLocks/>
          </p:cNvCxnSpPr>
          <p:nvPr/>
        </p:nvCxnSpPr>
        <p:spPr>
          <a:xfrm>
            <a:off x="622300" y="1143000"/>
            <a:ext cx="115697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45A5B82-5CCC-4A00-B9DD-C58D174766AA}"/>
              </a:ext>
            </a:extLst>
          </p:cNvPr>
          <p:cNvSpPr txBox="1"/>
          <p:nvPr/>
        </p:nvSpPr>
        <p:spPr>
          <a:xfrm>
            <a:off x="811411" y="350594"/>
            <a:ext cx="27190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600" dirty="0">
                <a:solidFill>
                  <a:srgbClr val="554F4D"/>
                </a:solidFill>
              </a:rPr>
              <a:t>2.   (2) Queue</a:t>
            </a:r>
            <a:endParaRPr lang="ko-KR" altLang="en-US" sz="3600" dirty="0">
              <a:solidFill>
                <a:srgbClr val="554F4D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AB74CB-F4B7-408A-9AD9-CD3871E03EC6}"/>
              </a:ext>
            </a:extLst>
          </p:cNvPr>
          <p:cNvSpPr txBox="1"/>
          <p:nvPr/>
        </p:nvSpPr>
        <p:spPr>
          <a:xfrm>
            <a:off x="811411" y="92891"/>
            <a:ext cx="5581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 dirty="0">
                <a:solidFill>
                  <a:srgbClr val="554F4D"/>
                </a:solidFill>
              </a:rPr>
              <a:t>Part 2</a:t>
            </a:r>
            <a:endParaRPr lang="ko-KR" altLang="en-US" sz="1100" dirty="0">
              <a:solidFill>
                <a:srgbClr val="554F4D"/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0AE101F-4B41-40D7-8301-41B8702A7308}"/>
              </a:ext>
            </a:extLst>
          </p:cNvPr>
          <p:cNvSpPr/>
          <p:nvPr/>
        </p:nvSpPr>
        <p:spPr>
          <a:xfrm>
            <a:off x="622300" y="1254628"/>
            <a:ext cx="11499792" cy="5510475"/>
          </a:xfrm>
          <a:prstGeom prst="rect">
            <a:avLst/>
          </a:prstGeom>
          <a:solidFill>
            <a:srgbClr val="FCF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D33A924D-3842-42C7-99F7-8A46055AA25A}"/>
              </a:ext>
            </a:extLst>
          </p:cNvPr>
          <p:cNvSpPr/>
          <p:nvPr/>
        </p:nvSpPr>
        <p:spPr>
          <a:xfrm>
            <a:off x="-5" y="-1"/>
            <a:ext cx="86586" cy="68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BEF47F1-8D02-7DD5-8753-34FECC87D0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650" y="1371861"/>
            <a:ext cx="11309136" cy="2168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2958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C2A5CB6-509E-4BDD-AF92-C1B2290457EE}"/>
              </a:ext>
            </a:extLst>
          </p:cNvPr>
          <p:cNvCxnSpPr>
            <a:cxnSpLocks/>
          </p:cNvCxnSpPr>
          <p:nvPr/>
        </p:nvCxnSpPr>
        <p:spPr>
          <a:xfrm>
            <a:off x="622300" y="1143000"/>
            <a:ext cx="115697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45A5B82-5CCC-4A00-B9DD-C58D174766AA}"/>
              </a:ext>
            </a:extLst>
          </p:cNvPr>
          <p:cNvSpPr txBox="1"/>
          <p:nvPr/>
        </p:nvSpPr>
        <p:spPr>
          <a:xfrm>
            <a:off x="811411" y="350594"/>
            <a:ext cx="26917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600" dirty="0">
                <a:solidFill>
                  <a:srgbClr val="554F4D"/>
                </a:solidFill>
              </a:rPr>
              <a:t>2.   (3) Deque</a:t>
            </a:r>
            <a:endParaRPr lang="ko-KR" altLang="en-US" sz="3600" dirty="0">
              <a:solidFill>
                <a:srgbClr val="554F4D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AB74CB-F4B7-408A-9AD9-CD3871E03EC6}"/>
              </a:ext>
            </a:extLst>
          </p:cNvPr>
          <p:cNvSpPr txBox="1"/>
          <p:nvPr/>
        </p:nvSpPr>
        <p:spPr>
          <a:xfrm>
            <a:off x="811411" y="92891"/>
            <a:ext cx="5581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 dirty="0">
                <a:solidFill>
                  <a:srgbClr val="554F4D"/>
                </a:solidFill>
              </a:rPr>
              <a:t>Part 2</a:t>
            </a:r>
            <a:endParaRPr lang="ko-KR" altLang="en-US" sz="1100" dirty="0">
              <a:solidFill>
                <a:srgbClr val="554F4D"/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0AE101F-4B41-40D7-8301-41B8702A7308}"/>
              </a:ext>
            </a:extLst>
          </p:cNvPr>
          <p:cNvSpPr/>
          <p:nvPr/>
        </p:nvSpPr>
        <p:spPr>
          <a:xfrm>
            <a:off x="622300" y="1254628"/>
            <a:ext cx="11499792" cy="5510475"/>
          </a:xfrm>
          <a:prstGeom prst="rect">
            <a:avLst/>
          </a:prstGeom>
          <a:solidFill>
            <a:srgbClr val="FCF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D33A924D-3842-42C7-99F7-8A46055AA25A}"/>
              </a:ext>
            </a:extLst>
          </p:cNvPr>
          <p:cNvSpPr/>
          <p:nvPr/>
        </p:nvSpPr>
        <p:spPr>
          <a:xfrm>
            <a:off x="-5" y="-1"/>
            <a:ext cx="86586" cy="68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298414E-071B-F3B6-208A-479AF30D97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524" y="4035693"/>
            <a:ext cx="5067300" cy="193357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D9F7C9E-6DD4-4E91-9454-FCE9A627D5AA}"/>
              </a:ext>
            </a:extLst>
          </p:cNvPr>
          <p:cNvSpPr txBox="1"/>
          <p:nvPr/>
        </p:nvSpPr>
        <p:spPr>
          <a:xfrm>
            <a:off x="790546" y="2216119"/>
            <a:ext cx="1086374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en-US" altLang="ko-KR" sz="2000" dirty="0">
                <a:solidFill>
                  <a:srgbClr val="555555"/>
                </a:solidFill>
                <a:effectLst/>
              </a:rPr>
              <a:t>Deque(</a:t>
            </a:r>
            <a:r>
              <a:rPr lang="ko-KR" altLang="en-US" sz="2000" dirty="0" err="1">
                <a:solidFill>
                  <a:srgbClr val="555555"/>
                </a:solidFill>
                <a:effectLst/>
              </a:rPr>
              <a:t>덱</a:t>
            </a:r>
            <a:r>
              <a:rPr lang="ko-KR" altLang="en-US" sz="2000" dirty="0">
                <a:solidFill>
                  <a:srgbClr val="555555"/>
                </a:solidFill>
                <a:effectLst/>
              </a:rPr>
              <a:t> 혹은 </a:t>
            </a:r>
            <a:r>
              <a:rPr lang="ko-KR" altLang="en-US" sz="2000" dirty="0" err="1">
                <a:solidFill>
                  <a:srgbClr val="555555"/>
                </a:solidFill>
                <a:effectLst/>
              </a:rPr>
              <a:t>데크</a:t>
            </a:r>
            <a:r>
              <a:rPr lang="en-US" altLang="ko-KR" sz="2000" dirty="0">
                <a:solidFill>
                  <a:srgbClr val="555555"/>
                </a:solidFill>
                <a:effectLst/>
              </a:rPr>
              <a:t>)</a:t>
            </a:r>
            <a:r>
              <a:rPr lang="ko-KR" altLang="en-US" sz="2000" dirty="0">
                <a:solidFill>
                  <a:srgbClr val="555555"/>
                </a:solidFill>
                <a:effectLst/>
              </a:rPr>
              <a:t>은 </a:t>
            </a:r>
            <a:r>
              <a:rPr lang="en-US" altLang="ko-KR" sz="2000" dirty="0">
                <a:solidFill>
                  <a:srgbClr val="555555"/>
                </a:solidFill>
                <a:effectLst/>
              </a:rPr>
              <a:t>Double-Ended Queue</a:t>
            </a:r>
            <a:r>
              <a:rPr lang="ko-KR" altLang="en-US" sz="2000" dirty="0">
                <a:solidFill>
                  <a:srgbClr val="555555"/>
                </a:solidFill>
                <a:effectLst/>
              </a:rPr>
              <a:t>의 </a:t>
            </a:r>
            <a:r>
              <a:rPr lang="ko-KR" altLang="en-US" sz="2000" dirty="0" err="1">
                <a:solidFill>
                  <a:srgbClr val="555555"/>
                </a:solidFill>
                <a:effectLst/>
              </a:rPr>
              <a:t>줄임말로</a:t>
            </a:r>
            <a:r>
              <a:rPr lang="ko-KR" altLang="en-US" sz="2000" dirty="0">
                <a:solidFill>
                  <a:srgbClr val="555555"/>
                </a:solidFill>
                <a:effectLst/>
              </a:rPr>
              <a:t> 큐의 양쪽으로 </a:t>
            </a:r>
            <a:r>
              <a:rPr lang="ko-KR" altLang="en-US" sz="2000" dirty="0" err="1">
                <a:solidFill>
                  <a:srgbClr val="555555"/>
                </a:solidFill>
                <a:effectLst/>
              </a:rPr>
              <a:t>엘리먼트의</a:t>
            </a:r>
            <a:r>
              <a:rPr lang="ko-KR" altLang="en-US" sz="2000" dirty="0">
                <a:solidFill>
                  <a:srgbClr val="555555"/>
                </a:solidFill>
                <a:effectLst/>
              </a:rPr>
              <a:t> 삽입과 삭제를 수행할 수 있는 자료구조를 의미한다</a:t>
            </a:r>
            <a:r>
              <a:rPr lang="en-US" altLang="ko-KR" sz="2000" dirty="0">
                <a:solidFill>
                  <a:srgbClr val="555555"/>
                </a:solidFill>
                <a:effectLst/>
              </a:rPr>
              <a:t>.</a:t>
            </a:r>
            <a:endParaRPr lang="en-US" altLang="ko-KR" sz="2000" b="0" i="0" dirty="0">
              <a:solidFill>
                <a:srgbClr val="555555"/>
              </a:solidFill>
              <a:effectLst/>
              <a:latin typeface="AppleSDGothicNeo"/>
            </a:endParaRPr>
          </a:p>
          <a:p>
            <a:pPr algn="l"/>
            <a:endParaRPr lang="en-US" altLang="ko-KR" sz="2000" dirty="0">
              <a:solidFill>
                <a:srgbClr val="555555"/>
              </a:solidFill>
              <a:latin typeface="AppleSDGothicNeo"/>
            </a:endParaRPr>
          </a:p>
          <a:p>
            <a:pPr algn="l"/>
            <a:r>
              <a:rPr lang="ko-KR" altLang="en-US" sz="2000" b="0" i="0" dirty="0" err="1">
                <a:solidFill>
                  <a:srgbClr val="555555"/>
                </a:solidFill>
                <a:effectLst/>
                <a:latin typeface="AppleSDGothicNeo"/>
              </a:rPr>
              <a:t>덱</a:t>
            </a:r>
            <a:r>
              <a:rPr lang="en-US" altLang="ko-KR" sz="2000" b="0" i="0" dirty="0">
                <a:solidFill>
                  <a:srgbClr val="555555"/>
                </a:solidFill>
                <a:effectLst/>
                <a:latin typeface="AppleSDGothicNeo"/>
              </a:rPr>
              <a:t>(Deque)</a:t>
            </a:r>
            <a:r>
              <a:rPr lang="ko-KR" altLang="en-US" sz="2000" b="0" i="0" dirty="0">
                <a:solidFill>
                  <a:srgbClr val="555555"/>
                </a:solidFill>
                <a:effectLst/>
                <a:latin typeface="AppleSDGothicNeo"/>
              </a:rPr>
              <a:t>은 어떤 쪽으로 입력하고 어떤 쪽으로 </a:t>
            </a:r>
            <a:r>
              <a:rPr lang="ko-KR" altLang="en-US" sz="2000" b="0" i="0" dirty="0" err="1">
                <a:solidFill>
                  <a:srgbClr val="555555"/>
                </a:solidFill>
                <a:effectLst/>
                <a:latin typeface="AppleSDGothicNeo"/>
              </a:rPr>
              <a:t>출력하느냐에</a:t>
            </a:r>
            <a:r>
              <a:rPr lang="ko-KR" altLang="en-US" sz="2000" b="0" i="0" dirty="0">
                <a:solidFill>
                  <a:srgbClr val="555555"/>
                </a:solidFill>
                <a:effectLst/>
                <a:latin typeface="AppleSDGothicNeo"/>
              </a:rPr>
              <a:t> 따라서 스택</a:t>
            </a:r>
            <a:r>
              <a:rPr lang="en-US" altLang="ko-KR" sz="2000" b="0" i="0" dirty="0">
                <a:solidFill>
                  <a:srgbClr val="555555"/>
                </a:solidFill>
                <a:effectLst/>
                <a:latin typeface="AppleSDGothicNeo"/>
              </a:rPr>
              <a:t>(Stack)</a:t>
            </a:r>
            <a:r>
              <a:rPr lang="ko-KR" altLang="en-US" sz="2000" b="0" i="0" dirty="0">
                <a:solidFill>
                  <a:srgbClr val="555555"/>
                </a:solidFill>
                <a:effectLst/>
                <a:latin typeface="AppleSDGothicNeo"/>
              </a:rPr>
              <a:t>으로 사용할 수도 있고</a:t>
            </a:r>
            <a:r>
              <a:rPr lang="en-US" altLang="ko-KR" sz="2000" b="0" i="0" dirty="0">
                <a:solidFill>
                  <a:srgbClr val="555555"/>
                </a:solidFill>
                <a:effectLst/>
                <a:latin typeface="AppleSDGothicNeo"/>
              </a:rPr>
              <a:t>, </a:t>
            </a:r>
            <a:r>
              <a:rPr lang="ko-KR" altLang="en-US" sz="2000" b="0" i="0" dirty="0">
                <a:solidFill>
                  <a:srgbClr val="555555"/>
                </a:solidFill>
                <a:effectLst/>
                <a:latin typeface="AppleSDGothicNeo"/>
              </a:rPr>
              <a:t>큐</a:t>
            </a:r>
            <a:r>
              <a:rPr lang="en-US" altLang="ko-KR" sz="2000" b="0" i="0" dirty="0">
                <a:solidFill>
                  <a:srgbClr val="555555"/>
                </a:solidFill>
                <a:effectLst/>
                <a:latin typeface="AppleSDGothicNeo"/>
              </a:rPr>
              <a:t>(Queue)</a:t>
            </a:r>
            <a:r>
              <a:rPr lang="ko-KR" altLang="en-US" sz="2000" b="0" i="0" dirty="0">
                <a:solidFill>
                  <a:srgbClr val="555555"/>
                </a:solidFill>
                <a:effectLst/>
                <a:latin typeface="AppleSDGothicNeo"/>
              </a:rPr>
              <a:t>로도 사용할 수 있다</a:t>
            </a:r>
            <a:r>
              <a:rPr lang="en-US" altLang="ko-KR" sz="2000" b="0" i="0" dirty="0">
                <a:solidFill>
                  <a:srgbClr val="555555"/>
                </a:solidFill>
                <a:effectLst/>
                <a:latin typeface="AppleSDGothicNeo"/>
              </a:rPr>
              <a:t>.</a:t>
            </a:r>
            <a:endParaRPr lang="ko-KR" altLang="en-US" sz="2000" dirty="0">
              <a:solidFill>
                <a:srgbClr val="554F4D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366B778-1706-1AB2-3E9A-FE328EE28AD9}"/>
              </a:ext>
            </a:extLst>
          </p:cNvPr>
          <p:cNvSpPr txBox="1"/>
          <p:nvPr/>
        </p:nvSpPr>
        <p:spPr>
          <a:xfrm>
            <a:off x="790546" y="1442986"/>
            <a:ext cx="111633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3200" i="0" dirty="0">
                <a:solidFill>
                  <a:srgbClr val="333333"/>
                </a:solidFill>
                <a:effectLst/>
                <a:latin typeface="+mj-lt"/>
              </a:rPr>
              <a:t>Deque&lt;Integer&gt; deque = new LinkedList&lt;&gt;();</a:t>
            </a:r>
            <a:endParaRPr lang="ko-KR" altLang="en-US" sz="3200" dirty="0">
              <a:solidFill>
                <a:srgbClr val="554F4D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517056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C2A5CB6-509E-4BDD-AF92-C1B2290457EE}"/>
              </a:ext>
            </a:extLst>
          </p:cNvPr>
          <p:cNvCxnSpPr>
            <a:cxnSpLocks/>
          </p:cNvCxnSpPr>
          <p:nvPr/>
        </p:nvCxnSpPr>
        <p:spPr>
          <a:xfrm>
            <a:off x="622300" y="1143000"/>
            <a:ext cx="115697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45A5B82-5CCC-4A00-B9DD-C58D174766AA}"/>
              </a:ext>
            </a:extLst>
          </p:cNvPr>
          <p:cNvSpPr txBox="1"/>
          <p:nvPr/>
        </p:nvSpPr>
        <p:spPr>
          <a:xfrm>
            <a:off x="811411" y="350594"/>
            <a:ext cx="27190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600" dirty="0">
                <a:solidFill>
                  <a:srgbClr val="554F4D"/>
                </a:solidFill>
              </a:rPr>
              <a:t>2.   (3) Deque</a:t>
            </a:r>
            <a:endParaRPr lang="ko-KR" altLang="en-US" sz="3600" dirty="0">
              <a:solidFill>
                <a:srgbClr val="554F4D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AB74CB-F4B7-408A-9AD9-CD3871E03EC6}"/>
              </a:ext>
            </a:extLst>
          </p:cNvPr>
          <p:cNvSpPr txBox="1"/>
          <p:nvPr/>
        </p:nvSpPr>
        <p:spPr>
          <a:xfrm>
            <a:off x="811411" y="92891"/>
            <a:ext cx="5581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 dirty="0">
                <a:solidFill>
                  <a:srgbClr val="554F4D"/>
                </a:solidFill>
              </a:rPr>
              <a:t>Part 2</a:t>
            </a:r>
            <a:endParaRPr lang="ko-KR" altLang="en-US" sz="1100" dirty="0">
              <a:solidFill>
                <a:srgbClr val="554F4D"/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0AE101F-4B41-40D7-8301-41B8702A7308}"/>
              </a:ext>
            </a:extLst>
          </p:cNvPr>
          <p:cNvSpPr/>
          <p:nvPr/>
        </p:nvSpPr>
        <p:spPr>
          <a:xfrm>
            <a:off x="622300" y="1254628"/>
            <a:ext cx="11499792" cy="5510475"/>
          </a:xfrm>
          <a:prstGeom prst="rect">
            <a:avLst/>
          </a:prstGeom>
          <a:solidFill>
            <a:srgbClr val="FCF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D33A924D-3842-42C7-99F7-8A46055AA25A}"/>
              </a:ext>
            </a:extLst>
          </p:cNvPr>
          <p:cNvSpPr/>
          <p:nvPr/>
        </p:nvSpPr>
        <p:spPr>
          <a:xfrm>
            <a:off x="-5" y="-1"/>
            <a:ext cx="86586" cy="68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861A5E-0E8D-C40C-65D8-3AC8AD05D673}"/>
              </a:ext>
            </a:extLst>
          </p:cNvPr>
          <p:cNvSpPr txBox="1"/>
          <p:nvPr/>
        </p:nvSpPr>
        <p:spPr>
          <a:xfrm>
            <a:off x="811411" y="1254634"/>
            <a:ext cx="92218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3600" dirty="0">
                <a:solidFill>
                  <a:srgbClr val="554F4D"/>
                </a:solidFill>
              </a:rPr>
              <a:t>▶ 값 추가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7F91BA9-2CEB-4B15-B87E-76B62219C6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4884" y="1307668"/>
            <a:ext cx="6253949" cy="155734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3F4E473-23CB-DE1E-B7B4-136D036D53B2}"/>
              </a:ext>
            </a:extLst>
          </p:cNvPr>
          <p:cNvSpPr txBox="1"/>
          <p:nvPr/>
        </p:nvSpPr>
        <p:spPr>
          <a:xfrm>
            <a:off x="811411" y="2616700"/>
            <a:ext cx="1147286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b="0" i="0" dirty="0" err="1">
                <a:solidFill>
                  <a:srgbClr val="000000"/>
                </a:solidFill>
                <a:effectLst/>
                <a:latin typeface="AppleSDGothicNeo"/>
              </a:rPr>
              <a:t>addFirst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()</a:t>
            </a:r>
          </a:p>
          <a:p>
            <a:pPr algn="l" latinLnBrk="1"/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	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AppleSDGothicNeo"/>
              </a:rPr>
              <a:t>덱의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 앞쪽에 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AppleSDGothicNeo"/>
              </a:rPr>
              <a:t>엘리먼트를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 삽입한다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.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용량 제한이 있는 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AppleSDGothicNeo"/>
              </a:rPr>
              <a:t>덱의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 경우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,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용량을 초과하면 예외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(Exception)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가 </a:t>
            </a:r>
            <a:endParaRPr lang="en-US" altLang="ko-KR" b="0" i="0" dirty="0">
              <a:solidFill>
                <a:srgbClr val="555555"/>
              </a:solidFill>
              <a:effectLst/>
              <a:latin typeface="AppleSDGothicNeo"/>
            </a:endParaRPr>
          </a:p>
          <a:p>
            <a:pPr algn="l" latinLnBrk="1"/>
            <a:r>
              <a:rPr lang="en-US" altLang="ko-KR" dirty="0">
                <a:solidFill>
                  <a:srgbClr val="555555"/>
                </a:solidFill>
                <a:latin typeface="AppleSDGothicNeo"/>
              </a:rPr>
              <a:t>	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발생한다</a:t>
            </a:r>
          </a:p>
          <a:p>
            <a:pPr algn="l"/>
            <a:r>
              <a:rPr lang="en-US" altLang="ko-KR" b="0" i="0" dirty="0" err="1">
                <a:solidFill>
                  <a:srgbClr val="000000"/>
                </a:solidFill>
                <a:effectLst/>
                <a:latin typeface="AppleSDGothicNeo"/>
              </a:rPr>
              <a:t>offerFirst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()</a:t>
            </a:r>
          </a:p>
          <a:p>
            <a:pPr algn="l" latinLnBrk="1"/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	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AppleSDGothicNeo"/>
              </a:rPr>
              <a:t>덱의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 앞쪽에 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AppleSDGothicNeo"/>
              </a:rPr>
              <a:t>엘리먼트를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 삽입한다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.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정상적으로 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AppleSDGothicNeo"/>
              </a:rPr>
              <a:t>엘리먼트가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 삽입된 경우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true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가 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AppleSDGothicNeo"/>
              </a:rPr>
              <a:t>리턴되며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,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용량 제한에 </a:t>
            </a:r>
            <a:endParaRPr lang="en-US" altLang="ko-KR" b="0" i="0" dirty="0">
              <a:solidFill>
                <a:srgbClr val="555555"/>
              </a:solidFill>
              <a:effectLst/>
              <a:latin typeface="AppleSDGothicNeo"/>
            </a:endParaRPr>
          </a:p>
          <a:p>
            <a:pPr algn="l" latinLnBrk="1"/>
            <a:r>
              <a:rPr lang="en-US" altLang="ko-KR" dirty="0">
                <a:solidFill>
                  <a:srgbClr val="555555"/>
                </a:solidFill>
                <a:latin typeface="AppleSDGothicNeo"/>
              </a:rPr>
              <a:t>	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걸리는 경우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false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를 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AppleSDGothicNeo"/>
              </a:rPr>
              <a:t>리턴한다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. </a:t>
            </a:r>
            <a:b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</a:br>
            <a:endParaRPr lang="en-US" altLang="ko-KR" b="0" i="0" dirty="0">
              <a:solidFill>
                <a:srgbClr val="555555"/>
              </a:solidFill>
              <a:effectLst/>
              <a:latin typeface="AppleSDGothicNeo"/>
            </a:endParaRPr>
          </a:p>
          <a:p>
            <a:pPr algn="l"/>
            <a:r>
              <a:rPr lang="en-US" altLang="ko-KR" b="0" i="0" dirty="0" err="1">
                <a:solidFill>
                  <a:srgbClr val="000000"/>
                </a:solidFill>
                <a:effectLst/>
                <a:latin typeface="AppleSDGothicNeo"/>
              </a:rPr>
              <a:t>addLast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()</a:t>
            </a:r>
          </a:p>
          <a:p>
            <a:pPr algn="l" latinLnBrk="1"/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	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AppleSDGothicNeo"/>
              </a:rPr>
              <a:t>덱의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 마지막 쪽에 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AppleSDGothicNeo"/>
              </a:rPr>
              <a:t>엘리먼트를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 삽입한다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.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용량 제한이 있는 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AppleSDGothicNeo"/>
              </a:rPr>
              <a:t>덱의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 경우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,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용량 초과시 예외가 발생한다</a:t>
            </a:r>
          </a:p>
          <a:p>
            <a:pPr algn="l"/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add()</a:t>
            </a:r>
          </a:p>
          <a:p>
            <a:pPr algn="l" latinLnBrk="1"/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	</a:t>
            </a:r>
            <a:r>
              <a:rPr lang="en-US" altLang="ko-KR" b="0" i="0" dirty="0" err="1">
                <a:solidFill>
                  <a:srgbClr val="555555"/>
                </a:solidFill>
                <a:effectLst/>
                <a:latin typeface="AppleSDGothicNeo"/>
              </a:rPr>
              <a:t>addLast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()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와 동일</a:t>
            </a:r>
          </a:p>
          <a:p>
            <a:pPr algn="l"/>
            <a:r>
              <a:rPr lang="en-US" altLang="ko-KR" b="0" i="0" dirty="0" err="1">
                <a:solidFill>
                  <a:srgbClr val="000000"/>
                </a:solidFill>
                <a:effectLst/>
                <a:latin typeface="AppleSDGothicNeo"/>
              </a:rPr>
              <a:t>offerLast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()</a:t>
            </a:r>
          </a:p>
          <a:p>
            <a:pPr algn="l" latinLnBrk="1"/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	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AppleSDGothicNeo"/>
              </a:rPr>
              <a:t>덱의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 마지막 쪽에 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AppleSDGothicNeo"/>
              </a:rPr>
              <a:t>엘리먼트를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 삽입한다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.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정상적으로 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AppleSDGothicNeo"/>
              </a:rPr>
              <a:t>엘리먼트가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 삽입된 경우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true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가 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AppleSDGothicNeo"/>
              </a:rPr>
              <a:t>리턴되며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, </a:t>
            </a:r>
          </a:p>
          <a:p>
            <a:pPr algn="l" latinLnBrk="1"/>
            <a:r>
              <a:rPr lang="en-US" altLang="ko-KR" dirty="0">
                <a:solidFill>
                  <a:srgbClr val="555555"/>
                </a:solidFill>
                <a:latin typeface="AppleSDGothicNeo"/>
              </a:rPr>
              <a:t>	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용량 제한에 걸리는 경우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false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를 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AppleSDGothicNeo"/>
              </a:rPr>
              <a:t>리턴한다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. </a:t>
            </a:r>
          </a:p>
        </p:txBody>
      </p:sp>
    </p:spTree>
    <p:extLst>
      <p:ext uri="{BB962C8B-B14F-4D97-AF65-F5344CB8AC3E}">
        <p14:creationId xmlns:p14="http://schemas.microsoft.com/office/powerpoint/2010/main" val="22698273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C2A5CB6-509E-4BDD-AF92-C1B2290457EE}"/>
              </a:ext>
            </a:extLst>
          </p:cNvPr>
          <p:cNvCxnSpPr>
            <a:cxnSpLocks/>
          </p:cNvCxnSpPr>
          <p:nvPr/>
        </p:nvCxnSpPr>
        <p:spPr>
          <a:xfrm>
            <a:off x="622300" y="1143000"/>
            <a:ext cx="115697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45A5B82-5CCC-4A00-B9DD-C58D174766AA}"/>
              </a:ext>
            </a:extLst>
          </p:cNvPr>
          <p:cNvSpPr txBox="1"/>
          <p:nvPr/>
        </p:nvSpPr>
        <p:spPr>
          <a:xfrm>
            <a:off x="811411" y="350594"/>
            <a:ext cx="27190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600" dirty="0">
                <a:solidFill>
                  <a:srgbClr val="554F4D"/>
                </a:solidFill>
              </a:rPr>
              <a:t>2.   (3) Deque</a:t>
            </a:r>
            <a:endParaRPr lang="ko-KR" altLang="en-US" sz="3600" dirty="0">
              <a:solidFill>
                <a:srgbClr val="554F4D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AB74CB-F4B7-408A-9AD9-CD3871E03EC6}"/>
              </a:ext>
            </a:extLst>
          </p:cNvPr>
          <p:cNvSpPr txBox="1"/>
          <p:nvPr/>
        </p:nvSpPr>
        <p:spPr>
          <a:xfrm>
            <a:off x="811411" y="92891"/>
            <a:ext cx="5581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 dirty="0">
                <a:solidFill>
                  <a:srgbClr val="554F4D"/>
                </a:solidFill>
              </a:rPr>
              <a:t>Part 2</a:t>
            </a:r>
            <a:endParaRPr lang="ko-KR" altLang="en-US" sz="1100" dirty="0">
              <a:solidFill>
                <a:srgbClr val="554F4D"/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0AE101F-4B41-40D7-8301-41B8702A7308}"/>
              </a:ext>
            </a:extLst>
          </p:cNvPr>
          <p:cNvSpPr/>
          <p:nvPr/>
        </p:nvSpPr>
        <p:spPr>
          <a:xfrm>
            <a:off x="622300" y="1254634"/>
            <a:ext cx="11499792" cy="5510475"/>
          </a:xfrm>
          <a:prstGeom prst="rect">
            <a:avLst/>
          </a:prstGeom>
          <a:solidFill>
            <a:srgbClr val="FCF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D33A924D-3842-42C7-99F7-8A46055AA25A}"/>
              </a:ext>
            </a:extLst>
          </p:cNvPr>
          <p:cNvSpPr/>
          <p:nvPr/>
        </p:nvSpPr>
        <p:spPr>
          <a:xfrm>
            <a:off x="-5" y="-1"/>
            <a:ext cx="86586" cy="68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861A5E-0E8D-C40C-65D8-3AC8AD05D673}"/>
              </a:ext>
            </a:extLst>
          </p:cNvPr>
          <p:cNvSpPr txBox="1"/>
          <p:nvPr/>
        </p:nvSpPr>
        <p:spPr>
          <a:xfrm>
            <a:off x="811411" y="1254634"/>
            <a:ext cx="92218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3600" dirty="0">
                <a:solidFill>
                  <a:srgbClr val="554F4D"/>
                </a:solidFill>
              </a:rPr>
              <a:t>▶ 값 제거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3F4E473-23CB-DE1E-B7B4-136D036D53B2}"/>
              </a:ext>
            </a:extLst>
          </p:cNvPr>
          <p:cNvSpPr txBox="1"/>
          <p:nvPr/>
        </p:nvSpPr>
        <p:spPr>
          <a:xfrm>
            <a:off x="1046718" y="2240794"/>
            <a:ext cx="1147286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b="0" i="0" dirty="0" err="1">
                <a:solidFill>
                  <a:srgbClr val="000000"/>
                </a:solidFill>
                <a:effectLst/>
                <a:latin typeface="AppleSDGothicNeo"/>
              </a:rPr>
              <a:t>removeFirst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()</a:t>
            </a:r>
          </a:p>
          <a:p>
            <a:pPr algn="just" latinLnBrk="1"/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	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AppleSDGothicNeo"/>
              </a:rPr>
              <a:t>덱의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 앞쪽에서 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AppleSDGothicNeo"/>
              </a:rPr>
              <a:t>엘리먼트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 하나를 뽑아서 제거한 다음 해당 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AppleSDGothicNeo"/>
              </a:rPr>
              <a:t>엘리먼트를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 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AppleSDGothicNeo"/>
              </a:rPr>
              <a:t>리턴한다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. </a:t>
            </a:r>
          </a:p>
          <a:p>
            <a:pPr algn="just" latinLnBrk="1"/>
            <a:r>
              <a:rPr lang="en-US" altLang="ko-KR" dirty="0">
                <a:solidFill>
                  <a:srgbClr val="555555"/>
                </a:solidFill>
                <a:latin typeface="AppleSDGothicNeo"/>
              </a:rPr>
              <a:t>	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AppleSDGothicNeo"/>
              </a:rPr>
              <a:t>덱이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 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AppleSDGothicNeo"/>
              </a:rPr>
              <a:t>비어있으면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 예외가 발생한다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. </a:t>
            </a:r>
          </a:p>
          <a:p>
            <a:pPr algn="l"/>
            <a:r>
              <a:rPr lang="en-US" altLang="ko-KR" b="0" i="0" dirty="0" err="1">
                <a:solidFill>
                  <a:srgbClr val="000000"/>
                </a:solidFill>
                <a:effectLst/>
                <a:latin typeface="AppleSDGothicNeo"/>
              </a:rPr>
              <a:t>pollFirst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()</a:t>
            </a:r>
          </a:p>
          <a:p>
            <a:pPr algn="just" latinLnBrk="1"/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	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AppleSDGothicNeo"/>
              </a:rPr>
              <a:t>덱의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 앞쪽에서 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AppleSDGothicNeo"/>
              </a:rPr>
              <a:t>엘리먼트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 하나를 뽑아서 제거한 다음 해당 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AppleSDGothicNeo"/>
              </a:rPr>
              <a:t>엘리먼트를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 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AppleSDGothicNeo"/>
              </a:rPr>
              <a:t>리턴한다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. </a:t>
            </a:r>
          </a:p>
          <a:p>
            <a:pPr algn="just" latinLnBrk="1"/>
            <a:r>
              <a:rPr lang="en-US" altLang="ko-KR" dirty="0">
                <a:solidFill>
                  <a:srgbClr val="555555"/>
                </a:solidFill>
                <a:latin typeface="AppleSDGothicNeo"/>
              </a:rPr>
              <a:t>	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AppleSDGothicNeo"/>
              </a:rPr>
              <a:t>덱이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 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AppleSDGothicNeo"/>
              </a:rPr>
              <a:t>비어있으면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null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이 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AppleSDGothicNeo"/>
              </a:rPr>
              <a:t>리턴된다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. </a:t>
            </a:r>
          </a:p>
          <a:p>
            <a:pPr algn="l"/>
            <a:r>
              <a:rPr lang="en-US" altLang="ko-KR" b="0" i="0" dirty="0" err="1">
                <a:solidFill>
                  <a:srgbClr val="000000"/>
                </a:solidFill>
                <a:effectLst/>
                <a:latin typeface="AppleSDGothicNeo"/>
              </a:rPr>
              <a:t>removeLast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()</a:t>
            </a:r>
          </a:p>
          <a:p>
            <a:pPr algn="just" latinLnBrk="1"/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	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AppleSDGothicNeo"/>
              </a:rPr>
              <a:t>덱의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 마지막 쪽에서 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AppleSDGothicNeo"/>
              </a:rPr>
              <a:t>엘리먼트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 하나를 뽑아서 제거한 다음 해당 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AppleSDGothicNeo"/>
              </a:rPr>
              <a:t>엘리먼트를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 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AppleSDGothicNeo"/>
              </a:rPr>
              <a:t>리턴한다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. </a:t>
            </a:r>
          </a:p>
          <a:p>
            <a:pPr algn="just" latinLnBrk="1"/>
            <a:r>
              <a:rPr lang="en-US" altLang="ko-KR" dirty="0">
                <a:solidFill>
                  <a:srgbClr val="555555"/>
                </a:solidFill>
                <a:latin typeface="AppleSDGothicNeo"/>
              </a:rPr>
              <a:t>	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AppleSDGothicNeo"/>
              </a:rPr>
              <a:t>덱이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 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AppleSDGothicNeo"/>
              </a:rPr>
              <a:t>비어있으면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 예외가 발생한다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. </a:t>
            </a:r>
          </a:p>
          <a:p>
            <a:pPr algn="l"/>
            <a:r>
              <a:rPr lang="en-US" altLang="ko-KR" b="0" i="0" dirty="0" err="1">
                <a:solidFill>
                  <a:srgbClr val="000000"/>
                </a:solidFill>
                <a:effectLst/>
                <a:latin typeface="AppleSDGothicNeo"/>
              </a:rPr>
              <a:t>pollLast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()</a:t>
            </a:r>
          </a:p>
          <a:p>
            <a:pPr algn="just" latinLnBrk="1"/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	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AppleSDGothicNeo"/>
              </a:rPr>
              <a:t>덱의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 마지막 쪽에서 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AppleSDGothicNeo"/>
              </a:rPr>
              <a:t>엘리먼트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 하나를 뽑아서 제거한 다음 해당 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AppleSDGothicNeo"/>
              </a:rPr>
              <a:t>엘리먼트를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 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AppleSDGothicNeo"/>
              </a:rPr>
              <a:t>리턴한다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. </a:t>
            </a:r>
          </a:p>
          <a:p>
            <a:pPr algn="just" latinLnBrk="1"/>
            <a:r>
              <a:rPr lang="en-US" altLang="ko-KR" dirty="0">
                <a:solidFill>
                  <a:srgbClr val="555555"/>
                </a:solidFill>
                <a:latin typeface="AppleSDGothicNeo"/>
              </a:rPr>
              <a:t>	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AppleSDGothicNeo"/>
              </a:rPr>
              <a:t>덱이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 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AppleSDGothicNeo"/>
              </a:rPr>
              <a:t>비어있으면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null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이 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AppleSDGothicNeo"/>
              </a:rPr>
              <a:t>리턴된다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. </a:t>
            </a:r>
          </a:p>
          <a:p>
            <a:pPr algn="l"/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remove()</a:t>
            </a:r>
          </a:p>
          <a:p>
            <a:pPr algn="l" latinLnBrk="1"/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	</a:t>
            </a:r>
            <a:r>
              <a:rPr lang="en-US" altLang="ko-KR" b="0" i="0" dirty="0" err="1">
                <a:solidFill>
                  <a:srgbClr val="555555"/>
                </a:solidFill>
                <a:effectLst/>
                <a:latin typeface="AppleSDGothicNeo"/>
              </a:rPr>
              <a:t>removeFirst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()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와 동일</a:t>
            </a:r>
          </a:p>
          <a:p>
            <a:pPr algn="l"/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poll()</a:t>
            </a:r>
          </a:p>
          <a:p>
            <a:pPr algn="l" latinLnBrk="1"/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	</a:t>
            </a:r>
            <a:r>
              <a:rPr lang="en-US" altLang="ko-KR" b="0" i="0" dirty="0" err="1">
                <a:solidFill>
                  <a:srgbClr val="555555"/>
                </a:solidFill>
                <a:effectLst/>
                <a:latin typeface="AppleSDGothicNeo"/>
              </a:rPr>
              <a:t>pollFirst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()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와 동일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7FF3788-47F9-4470-FCC3-55DC5F963D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2649" y="1168166"/>
            <a:ext cx="5276676" cy="1234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0536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C2A5CB6-509E-4BDD-AF92-C1B2290457EE}"/>
              </a:ext>
            </a:extLst>
          </p:cNvPr>
          <p:cNvCxnSpPr>
            <a:cxnSpLocks/>
          </p:cNvCxnSpPr>
          <p:nvPr/>
        </p:nvCxnSpPr>
        <p:spPr>
          <a:xfrm>
            <a:off x="622300" y="1143000"/>
            <a:ext cx="115697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45A5B82-5CCC-4A00-B9DD-C58D174766AA}"/>
              </a:ext>
            </a:extLst>
          </p:cNvPr>
          <p:cNvSpPr txBox="1"/>
          <p:nvPr/>
        </p:nvSpPr>
        <p:spPr>
          <a:xfrm>
            <a:off x="811411" y="350594"/>
            <a:ext cx="27190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600" dirty="0">
                <a:solidFill>
                  <a:srgbClr val="554F4D"/>
                </a:solidFill>
              </a:rPr>
              <a:t>2.   (3) Deque</a:t>
            </a:r>
            <a:endParaRPr lang="ko-KR" altLang="en-US" sz="3600" dirty="0">
              <a:solidFill>
                <a:srgbClr val="554F4D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AB74CB-F4B7-408A-9AD9-CD3871E03EC6}"/>
              </a:ext>
            </a:extLst>
          </p:cNvPr>
          <p:cNvSpPr txBox="1"/>
          <p:nvPr/>
        </p:nvSpPr>
        <p:spPr>
          <a:xfrm>
            <a:off x="811411" y="92891"/>
            <a:ext cx="5581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 dirty="0">
                <a:solidFill>
                  <a:srgbClr val="554F4D"/>
                </a:solidFill>
              </a:rPr>
              <a:t>Part 2</a:t>
            </a:r>
            <a:endParaRPr lang="ko-KR" altLang="en-US" sz="1100" dirty="0">
              <a:solidFill>
                <a:srgbClr val="554F4D"/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0AE101F-4B41-40D7-8301-41B8702A7308}"/>
              </a:ext>
            </a:extLst>
          </p:cNvPr>
          <p:cNvSpPr/>
          <p:nvPr/>
        </p:nvSpPr>
        <p:spPr>
          <a:xfrm>
            <a:off x="622300" y="1254634"/>
            <a:ext cx="11499792" cy="5510475"/>
          </a:xfrm>
          <a:prstGeom prst="rect">
            <a:avLst/>
          </a:prstGeom>
          <a:solidFill>
            <a:srgbClr val="FCF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D33A924D-3842-42C7-99F7-8A46055AA25A}"/>
              </a:ext>
            </a:extLst>
          </p:cNvPr>
          <p:cNvSpPr/>
          <p:nvPr/>
        </p:nvSpPr>
        <p:spPr>
          <a:xfrm>
            <a:off x="-5" y="-1"/>
            <a:ext cx="86586" cy="68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861A5E-0E8D-C40C-65D8-3AC8AD05D673}"/>
              </a:ext>
            </a:extLst>
          </p:cNvPr>
          <p:cNvSpPr txBox="1"/>
          <p:nvPr/>
        </p:nvSpPr>
        <p:spPr>
          <a:xfrm>
            <a:off x="811411" y="1254634"/>
            <a:ext cx="92218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3600" dirty="0">
                <a:solidFill>
                  <a:srgbClr val="554F4D"/>
                </a:solidFill>
              </a:rPr>
              <a:t>▶ 값 확인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3F4E473-23CB-DE1E-B7B4-136D036D53B2}"/>
              </a:ext>
            </a:extLst>
          </p:cNvPr>
          <p:cNvSpPr txBox="1"/>
          <p:nvPr/>
        </p:nvSpPr>
        <p:spPr>
          <a:xfrm>
            <a:off x="875726" y="2901876"/>
            <a:ext cx="1147286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b="0" i="0" dirty="0" err="1">
                <a:solidFill>
                  <a:srgbClr val="000000"/>
                </a:solidFill>
                <a:effectLst/>
                <a:latin typeface="AppleSDGothicNeo"/>
              </a:rPr>
              <a:t>getFirst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()</a:t>
            </a:r>
          </a:p>
          <a:p>
            <a:pPr algn="l" latinLnBrk="1"/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	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AppleSDGothicNeo"/>
              </a:rPr>
              <a:t>덱의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 앞쪽 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AppleSDGothicNeo"/>
              </a:rPr>
              <a:t>엘리먼트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 하나를 제거하지 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AppleSDGothicNeo"/>
              </a:rPr>
              <a:t>않은채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 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AppleSDGothicNeo"/>
              </a:rPr>
              <a:t>리턴한다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. 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AppleSDGothicNeo"/>
              </a:rPr>
              <a:t>덱이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 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AppleSDGothicNeo"/>
              </a:rPr>
              <a:t>비어있으면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 예외가 발생한다</a:t>
            </a:r>
          </a:p>
          <a:p>
            <a:pPr algn="l"/>
            <a:r>
              <a:rPr lang="en-US" altLang="ko-KR" b="0" i="0" dirty="0" err="1">
                <a:solidFill>
                  <a:srgbClr val="000000"/>
                </a:solidFill>
                <a:effectLst/>
                <a:latin typeface="AppleSDGothicNeo"/>
              </a:rPr>
              <a:t>peekFirst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()</a:t>
            </a:r>
          </a:p>
          <a:p>
            <a:pPr algn="l" latinLnBrk="1"/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	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AppleSDGothicNeo"/>
              </a:rPr>
              <a:t>덱의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 앞쪽 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AppleSDGothicNeo"/>
              </a:rPr>
              <a:t>엘리먼트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 하나를 제거하지 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AppleSDGothicNeo"/>
              </a:rPr>
              <a:t>않은채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 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AppleSDGothicNeo"/>
              </a:rPr>
              <a:t>리턴한다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. 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AppleSDGothicNeo"/>
              </a:rPr>
              <a:t>덱이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 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AppleSDGothicNeo"/>
              </a:rPr>
              <a:t>비어있으면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null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이 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AppleSDGothicNeo"/>
              </a:rPr>
              <a:t>리턴된다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. </a:t>
            </a:r>
          </a:p>
          <a:p>
            <a:pPr algn="l"/>
            <a:r>
              <a:rPr lang="en-US" altLang="ko-KR" b="0" i="0" dirty="0" err="1">
                <a:solidFill>
                  <a:srgbClr val="000000"/>
                </a:solidFill>
                <a:effectLst/>
                <a:latin typeface="AppleSDGothicNeo"/>
              </a:rPr>
              <a:t>getLast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()</a:t>
            </a:r>
          </a:p>
          <a:p>
            <a:pPr algn="l" latinLnBrk="1"/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	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AppleSDGothicNeo"/>
              </a:rPr>
              <a:t>덱의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 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AppleSDGothicNeo"/>
              </a:rPr>
              <a:t>마지막쪽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 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AppleSDGothicNeo"/>
              </a:rPr>
              <a:t>엘리먼트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 하나를 제거하지 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AppleSDGothicNeo"/>
              </a:rPr>
              <a:t>않은채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 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AppleSDGothicNeo"/>
              </a:rPr>
              <a:t>리턴한다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. 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AppleSDGothicNeo"/>
              </a:rPr>
              <a:t>덱이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 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AppleSDGothicNeo"/>
              </a:rPr>
              <a:t>비어있으면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 예외가 발생한다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. </a:t>
            </a:r>
          </a:p>
          <a:p>
            <a:pPr algn="l"/>
            <a:r>
              <a:rPr lang="en-US" altLang="ko-KR" b="0" i="0" dirty="0" err="1">
                <a:solidFill>
                  <a:srgbClr val="000000"/>
                </a:solidFill>
                <a:effectLst/>
                <a:latin typeface="AppleSDGothicNeo"/>
              </a:rPr>
              <a:t>peekLast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()</a:t>
            </a:r>
          </a:p>
          <a:p>
            <a:pPr algn="l" latinLnBrk="1"/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	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AppleSDGothicNeo"/>
              </a:rPr>
              <a:t>덱의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 마지막 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AppleSDGothicNeo"/>
              </a:rPr>
              <a:t>엘리먼트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 하나를 제거하지 않은 채 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AppleSDGothicNeo"/>
              </a:rPr>
              <a:t>리턴한다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. 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AppleSDGothicNeo"/>
              </a:rPr>
              <a:t>덱이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 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AppleSDGothicNeo"/>
              </a:rPr>
              <a:t>비어있으면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null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이 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AppleSDGothicNeo"/>
              </a:rPr>
              <a:t>리턴된다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. </a:t>
            </a:r>
          </a:p>
          <a:p>
            <a:pPr algn="l"/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peek()</a:t>
            </a:r>
          </a:p>
          <a:p>
            <a:pPr algn="l" latinLnBrk="1"/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	</a:t>
            </a:r>
            <a:r>
              <a:rPr lang="en-US" altLang="ko-KR" b="0" i="0" dirty="0" err="1">
                <a:solidFill>
                  <a:srgbClr val="555555"/>
                </a:solidFill>
                <a:effectLst/>
                <a:latin typeface="AppleSDGothicNeo"/>
              </a:rPr>
              <a:t>peekFirst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()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와 동일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6AD4305-2E50-52A2-5864-61D3AB6594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6725" y="1247924"/>
            <a:ext cx="6410941" cy="1448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4707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C2A5CB6-509E-4BDD-AF92-C1B2290457EE}"/>
              </a:ext>
            </a:extLst>
          </p:cNvPr>
          <p:cNvCxnSpPr>
            <a:cxnSpLocks/>
          </p:cNvCxnSpPr>
          <p:nvPr/>
        </p:nvCxnSpPr>
        <p:spPr>
          <a:xfrm>
            <a:off x="622300" y="1143000"/>
            <a:ext cx="115697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45A5B82-5CCC-4A00-B9DD-C58D174766AA}"/>
              </a:ext>
            </a:extLst>
          </p:cNvPr>
          <p:cNvSpPr txBox="1"/>
          <p:nvPr/>
        </p:nvSpPr>
        <p:spPr>
          <a:xfrm>
            <a:off x="811411" y="350594"/>
            <a:ext cx="27190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600" dirty="0">
                <a:solidFill>
                  <a:srgbClr val="554F4D"/>
                </a:solidFill>
              </a:rPr>
              <a:t>2.   (3) Deque</a:t>
            </a:r>
            <a:endParaRPr lang="ko-KR" altLang="en-US" sz="3600" dirty="0">
              <a:solidFill>
                <a:srgbClr val="554F4D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AB74CB-F4B7-408A-9AD9-CD3871E03EC6}"/>
              </a:ext>
            </a:extLst>
          </p:cNvPr>
          <p:cNvSpPr txBox="1"/>
          <p:nvPr/>
        </p:nvSpPr>
        <p:spPr>
          <a:xfrm>
            <a:off x="811411" y="92891"/>
            <a:ext cx="5581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 dirty="0">
                <a:solidFill>
                  <a:srgbClr val="554F4D"/>
                </a:solidFill>
              </a:rPr>
              <a:t>Part 2</a:t>
            </a:r>
            <a:endParaRPr lang="ko-KR" altLang="en-US" sz="1100" dirty="0">
              <a:solidFill>
                <a:srgbClr val="554F4D"/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0AE101F-4B41-40D7-8301-41B8702A7308}"/>
              </a:ext>
            </a:extLst>
          </p:cNvPr>
          <p:cNvSpPr/>
          <p:nvPr/>
        </p:nvSpPr>
        <p:spPr>
          <a:xfrm>
            <a:off x="622300" y="1254634"/>
            <a:ext cx="11499792" cy="5510475"/>
          </a:xfrm>
          <a:prstGeom prst="rect">
            <a:avLst/>
          </a:prstGeom>
          <a:solidFill>
            <a:srgbClr val="FCF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D33A924D-3842-42C7-99F7-8A46055AA25A}"/>
              </a:ext>
            </a:extLst>
          </p:cNvPr>
          <p:cNvSpPr/>
          <p:nvPr/>
        </p:nvSpPr>
        <p:spPr>
          <a:xfrm>
            <a:off x="-5" y="-1"/>
            <a:ext cx="86586" cy="68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861A5E-0E8D-C40C-65D8-3AC8AD05D673}"/>
              </a:ext>
            </a:extLst>
          </p:cNvPr>
          <p:cNvSpPr txBox="1"/>
          <p:nvPr/>
        </p:nvSpPr>
        <p:spPr>
          <a:xfrm>
            <a:off x="811411" y="1254634"/>
            <a:ext cx="92218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3600" dirty="0">
                <a:solidFill>
                  <a:srgbClr val="554F4D"/>
                </a:solidFill>
              </a:rPr>
              <a:t>▶ 그 이외의 메서드 </a:t>
            </a:r>
            <a:r>
              <a:rPr lang="en-US" altLang="ko-KR" sz="3600" dirty="0">
                <a:solidFill>
                  <a:srgbClr val="554F4D"/>
                </a:solidFill>
              </a:rPr>
              <a:t>( </a:t>
            </a:r>
            <a:r>
              <a:rPr lang="ko-KR" altLang="en-US" sz="3600" dirty="0">
                <a:solidFill>
                  <a:srgbClr val="554F4D"/>
                </a:solidFill>
              </a:rPr>
              <a:t>알 필요 없음</a:t>
            </a:r>
            <a:r>
              <a:rPr lang="en-US" altLang="ko-KR" sz="3600" dirty="0">
                <a:solidFill>
                  <a:srgbClr val="554F4D"/>
                </a:solidFill>
              </a:rPr>
              <a:t>)</a:t>
            </a:r>
            <a:endParaRPr lang="ko-KR" altLang="en-US" sz="3600" dirty="0">
              <a:solidFill>
                <a:srgbClr val="554F4D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3F4E473-23CB-DE1E-B7B4-136D036D53B2}"/>
              </a:ext>
            </a:extLst>
          </p:cNvPr>
          <p:cNvSpPr txBox="1"/>
          <p:nvPr/>
        </p:nvSpPr>
        <p:spPr>
          <a:xfrm>
            <a:off x="811411" y="1900965"/>
            <a:ext cx="11472868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400" b="0" i="0" dirty="0" err="1">
                <a:solidFill>
                  <a:srgbClr val="000000"/>
                </a:solidFill>
                <a:effectLst/>
                <a:latin typeface="AppleSDGothicNeo"/>
              </a:rPr>
              <a:t>removeFirstOccurrence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AppleSDGothicNeo"/>
              </a:rPr>
              <a:t>(Object o)</a:t>
            </a:r>
          </a:p>
          <a:p>
            <a:pPr algn="l" latinLnBrk="1"/>
            <a:r>
              <a:rPr lang="ko-KR" altLang="en-US" sz="1400" b="0" i="0" dirty="0" err="1">
                <a:solidFill>
                  <a:srgbClr val="555555"/>
                </a:solidFill>
                <a:effectLst/>
                <a:latin typeface="AppleSDGothicNeo"/>
              </a:rPr>
              <a:t>덱의</a:t>
            </a:r>
            <a:r>
              <a:rPr lang="ko-KR" altLang="en-US" sz="1400" b="0" i="0" dirty="0">
                <a:solidFill>
                  <a:srgbClr val="555555"/>
                </a:solidFill>
                <a:effectLst/>
                <a:latin typeface="AppleSDGothicNeo"/>
              </a:rPr>
              <a:t> 앞쪽에서부터 탐색하여 입력한 </a:t>
            </a:r>
            <a:r>
              <a:rPr lang="en-US" altLang="ko-KR" sz="1400" b="0" i="0" dirty="0">
                <a:solidFill>
                  <a:srgbClr val="555555"/>
                </a:solidFill>
                <a:effectLst/>
                <a:latin typeface="AppleSDGothicNeo"/>
              </a:rPr>
              <a:t>Object o</a:t>
            </a:r>
            <a:r>
              <a:rPr lang="ko-KR" altLang="en-US" sz="1400" b="0" i="0" dirty="0">
                <a:solidFill>
                  <a:srgbClr val="555555"/>
                </a:solidFill>
                <a:effectLst/>
                <a:latin typeface="AppleSDGothicNeo"/>
              </a:rPr>
              <a:t>와 동일한 첫 </a:t>
            </a:r>
            <a:r>
              <a:rPr lang="ko-KR" altLang="en-US" sz="1400" b="0" i="0" dirty="0" err="1">
                <a:solidFill>
                  <a:srgbClr val="555555"/>
                </a:solidFill>
                <a:effectLst/>
                <a:latin typeface="AppleSDGothicNeo"/>
              </a:rPr>
              <a:t>엘리먼트를</a:t>
            </a:r>
            <a:r>
              <a:rPr lang="ko-KR" altLang="en-US" sz="1400" b="0" i="0" dirty="0">
                <a:solidFill>
                  <a:srgbClr val="555555"/>
                </a:solidFill>
                <a:effectLst/>
                <a:latin typeface="AppleSDGothicNeo"/>
              </a:rPr>
              <a:t> 제거한다</a:t>
            </a:r>
            <a:r>
              <a:rPr lang="en-US" altLang="ko-KR" sz="1400" b="0" i="0" dirty="0">
                <a:solidFill>
                  <a:srgbClr val="555555"/>
                </a:solidFill>
                <a:effectLst/>
                <a:latin typeface="AppleSDGothicNeo"/>
              </a:rPr>
              <a:t>. Object o </a:t>
            </a:r>
            <a:r>
              <a:rPr lang="ko-KR" altLang="en-US" sz="1400" b="0" i="0" dirty="0">
                <a:solidFill>
                  <a:srgbClr val="555555"/>
                </a:solidFill>
                <a:effectLst/>
                <a:latin typeface="AppleSDGothicNeo"/>
              </a:rPr>
              <a:t>와 같은 </a:t>
            </a:r>
            <a:r>
              <a:rPr lang="ko-KR" altLang="en-US" sz="1400" b="0" i="0" dirty="0" err="1">
                <a:solidFill>
                  <a:srgbClr val="555555"/>
                </a:solidFill>
                <a:effectLst/>
                <a:latin typeface="AppleSDGothicNeo"/>
              </a:rPr>
              <a:t>엘리먼트가</a:t>
            </a:r>
            <a:r>
              <a:rPr lang="ko-KR" altLang="en-US" sz="1400" b="0" i="0" dirty="0">
                <a:solidFill>
                  <a:srgbClr val="555555"/>
                </a:solidFill>
                <a:effectLst/>
                <a:latin typeface="AppleSDGothicNeo"/>
              </a:rPr>
              <a:t> 없으면 </a:t>
            </a:r>
            <a:r>
              <a:rPr lang="ko-KR" altLang="en-US" sz="1400" b="0" i="0" dirty="0" err="1">
                <a:solidFill>
                  <a:srgbClr val="555555"/>
                </a:solidFill>
                <a:effectLst/>
                <a:latin typeface="AppleSDGothicNeo"/>
              </a:rPr>
              <a:t>덱에</a:t>
            </a:r>
            <a:r>
              <a:rPr lang="ko-KR" altLang="en-US" sz="1400" b="0" i="0" dirty="0">
                <a:solidFill>
                  <a:srgbClr val="555555"/>
                </a:solidFill>
                <a:effectLst/>
                <a:latin typeface="AppleSDGothicNeo"/>
              </a:rPr>
              <a:t> 변경이 발생하지 않는다</a:t>
            </a:r>
            <a:r>
              <a:rPr lang="en-US" altLang="ko-KR" sz="1400" b="0" i="0" dirty="0">
                <a:solidFill>
                  <a:srgbClr val="555555"/>
                </a:solidFill>
                <a:effectLst/>
                <a:latin typeface="AppleSDGothicNeo"/>
              </a:rPr>
              <a:t>. </a:t>
            </a:r>
          </a:p>
          <a:p>
            <a:pPr algn="l"/>
            <a:r>
              <a:rPr lang="en-US" altLang="ko-KR" sz="1400" b="0" i="0" dirty="0" err="1">
                <a:solidFill>
                  <a:srgbClr val="000000"/>
                </a:solidFill>
                <a:effectLst/>
                <a:latin typeface="AppleSDGothicNeo"/>
              </a:rPr>
              <a:t>removeLastOccurrence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AppleSDGothicNeo"/>
              </a:rPr>
              <a:t>(Object o)</a:t>
            </a:r>
          </a:p>
          <a:p>
            <a:pPr algn="l" latinLnBrk="1"/>
            <a:r>
              <a:rPr lang="ko-KR" altLang="en-US" sz="1400" b="0" i="0" dirty="0" err="1">
                <a:solidFill>
                  <a:srgbClr val="555555"/>
                </a:solidFill>
                <a:effectLst/>
                <a:latin typeface="AppleSDGothicNeo"/>
              </a:rPr>
              <a:t>덱의</a:t>
            </a:r>
            <a:r>
              <a:rPr lang="ko-KR" altLang="en-US" sz="1400" b="0" i="0" dirty="0">
                <a:solidFill>
                  <a:srgbClr val="555555"/>
                </a:solidFill>
                <a:effectLst/>
                <a:latin typeface="AppleSDGothicNeo"/>
              </a:rPr>
              <a:t> 뒤쪽에서부터 탐색하여 입력한 </a:t>
            </a:r>
            <a:r>
              <a:rPr lang="en-US" altLang="ko-KR" sz="1400" b="0" i="0" dirty="0">
                <a:solidFill>
                  <a:srgbClr val="555555"/>
                </a:solidFill>
                <a:effectLst/>
                <a:latin typeface="AppleSDGothicNeo"/>
              </a:rPr>
              <a:t>Object o</a:t>
            </a:r>
            <a:r>
              <a:rPr lang="ko-KR" altLang="en-US" sz="1400" b="0" i="0" dirty="0">
                <a:solidFill>
                  <a:srgbClr val="555555"/>
                </a:solidFill>
                <a:effectLst/>
                <a:latin typeface="AppleSDGothicNeo"/>
              </a:rPr>
              <a:t>와 동일한 첫 </a:t>
            </a:r>
            <a:r>
              <a:rPr lang="ko-KR" altLang="en-US" sz="1400" b="0" i="0" dirty="0" err="1">
                <a:solidFill>
                  <a:srgbClr val="555555"/>
                </a:solidFill>
                <a:effectLst/>
                <a:latin typeface="AppleSDGothicNeo"/>
              </a:rPr>
              <a:t>엘리먼트를</a:t>
            </a:r>
            <a:r>
              <a:rPr lang="ko-KR" altLang="en-US" sz="1400" b="0" i="0" dirty="0">
                <a:solidFill>
                  <a:srgbClr val="555555"/>
                </a:solidFill>
                <a:effectLst/>
                <a:latin typeface="AppleSDGothicNeo"/>
              </a:rPr>
              <a:t> 제거한다</a:t>
            </a:r>
            <a:r>
              <a:rPr lang="en-US" altLang="ko-KR" sz="1400" b="0" i="0" dirty="0">
                <a:solidFill>
                  <a:srgbClr val="555555"/>
                </a:solidFill>
                <a:effectLst/>
                <a:latin typeface="AppleSDGothicNeo"/>
              </a:rPr>
              <a:t>. Object o </a:t>
            </a:r>
            <a:r>
              <a:rPr lang="ko-KR" altLang="en-US" sz="1400" b="0" i="0" dirty="0">
                <a:solidFill>
                  <a:srgbClr val="555555"/>
                </a:solidFill>
                <a:effectLst/>
                <a:latin typeface="AppleSDGothicNeo"/>
              </a:rPr>
              <a:t>와 같은 </a:t>
            </a:r>
            <a:r>
              <a:rPr lang="ko-KR" altLang="en-US" sz="1400" b="0" i="0" dirty="0" err="1">
                <a:solidFill>
                  <a:srgbClr val="555555"/>
                </a:solidFill>
                <a:effectLst/>
                <a:latin typeface="AppleSDGothicNeo"/>
              </a:rPr>
              <a:t>엘리먼트가</a:t>
            </a:r>
            <a:r>
              <a:rPr lang="ko-KR" altLang="en-US" sz="1400" b="0" i="0" dirty="0">
                <a:solidFill>
                  <a:srgbClr val="555555"/>
                </a:solidFill>
                <a:effectLst/>
                <a:latin typeface="AppleSDGothicNeo"/>
              </a:rPr>
              <a:t> 없으면 </a:t>
            </a:r>
            <a:r>
              <a:rPr lang="ko-KR" altLang="en-US" sz="1400" b="0" i="0" dirty="0" err="1">
                <a:solidFill>
                  <a:srgbClr val="555555"/>
                </a:solidFill>
                <a:effectLst/>
                <a:latin typeface="AppleSDGothicNeo"/>
              </a:rPr>
              <a:t>덱에</a:t>
            </a:r>
            <a:r>
              <a:rPr lang="ko-KR" altLang="en-US" sz="1400" b="0" i="0" dirty="0">
                <a:solidFill>
                  <a:srgbClr val="555555"/>
                </a:solidFill>
                <a:effectLst/>
                <a:latin typeface="AppleSDGothicNeo"/>
              </a:rPr>
              <a:t> 변경이 발생하지 않는다</a:t>
            </a:r>
            <a:r>
              <a:rPr lang="en-US" altLang="ko-KR" sz="1400" b="0" i="0" dirty="0">
                <a:solidFill>
                  <a:srgbClr val="555555"/>
                </a:solidFill>
                <a:effectLst/>
                <a:latin typeface="AppleSDGothicNeo"/>
              </a:rPr>
              <a:t>. </a:t>
            </a:r>
          </a:p>
          <a:p>
            <a:pPr algn="l"/>
            <a:r>
              <a:rPr lang="en-US" altLang="ko-KR" sz="1400" b="0" i="0" dirty="0">
                <a:solidFill>
                  <a:srgbClr val="000000"/>
                </a:solidFill>
                <a:effectLst/>
                <a:latin typeface="AppleSDGothicNeo"/>
              </a:rPr>
              <a:t>element()</a:t>
            </a:r>
          </a:p>
          <a:p>
            <a:pPr algn="l" latinLnBrk="1"/>
            <a:r>
              <a:rPr lang="en-US" altLang="ko-KR" sz="1400" b="0" i="0" dirty="0" err="1">
                <a:solidFill>
                  <a:srgbClr val="555555"/>
                </a:solidFill>
                <a:effectLst/>
                <a:latin typeface="AppleSDGothicNeo"/>
              </a:rPr>
              <a:t>removeFirst</a:t>
            </a:r>
            <a:r>
              <a:rPr lang="en-US" altLang="ko-KR" sz="1400" b="0" i="0" dirty="0">
                <a:solidFill>
                  <a:srgbClr val="555555"/>
                </a:solidFill>
                <a:effectLst/>
                <a:latin typeface="AppleSDGothicNeo"/>
              </a:rPr>
              <a:t>()</a:t>
            </a:r>
            <a:r>
              <a:rPr lang="ko-KR" altLang="en-US" sz="1400" b="0" i="0" dirty="0">
                <a:solidFill>
                  <a:srgbClr val="555555"/>
                </a:solidFill>
                <a:effectLst/>
                <a:latin typeface="AppleSDGothicNeo"/>
              </a:rPr>
              <a:t>와 동일</a:t>
            </a:r>
          </a:p>
          <a:p>
            <a:pPr algn="l"/>
            <a:r>
              <a:rPr lang="en-US" altLang="ko-KR" sz="1400" b="0" i="0" dirty="0" err="1">
                <a:solidFill>
                  <a:srgbClr val="000000"/>
                </a:solidFill>
                <a:effectLst/>
                <a:latin typeface="AppleSDGothicNeo"/>
              </a:rPr>
              <a:t>addAll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AppleSDGothicNeo"/>
              </a:rPr>
              <a:t>(Collection &lt;? extends E c)</a:t>
            </a:r>
          </a:p>
          <a:p>
            <a:pPr algn="l" latinLnBrk="1"/>
            <a:r>
              <a:rPr lang="ko-KR" altLang="en-US" sz="1400" b="0" i="0" dirty="0">
                <a:solidFill>
                  <a:srgbClr val="555555"/>
                </a:solidFill>
                <a:effectLst/>
                <a:latin typeface="AppleSDGothicNeo"/>
              </a:rPr>
              <a:t>입력 받은 </a:t>
            </a:r>
            <a:r>
              <a:rPr lang="en-US" altLang="ko-KR" sz="1400" b="0" i="0" dirty="0">
                <a:solidFill>
                  <a:srgbClr val="555555"/>
                </a:solidFill>
                <a:effectLst/>
                <a:latin typeface="AppleSDGothicNeo"/>
              </a:rPr>
              <a:t>Collection</a:t>
            </a:r>
            <a:r>
              <a:rPr lang="ko-KR" altLang="en-US" sz="1400" b="0" i="0" dirty="0">
                <a:solidFill>
                  <a:srgbClr val="555555"/>
                </a:solidFill>
                <a:effectLst/>
                <a:latin typeface="AppleSDGothicNeo"/>
              </a:rPr>
              <a:t>의 모든 데이터를 </a:t>
            </a:r>
            <a:r>
              <a:rPr lang="ko-KR" altLang="en-US" sz="1400" b="0" i="0" dirty="0" err="1">
                <a:solidFill>
                  <a:srgbClr val="555555"/>
                </a:solidFill>
                <a:effectLst/>
                <a:latin typeface="AppleSDGothicNeo"/>
              </a:rPr>
              <a:t>덱의</a:t>
            </a:r>
            <a:r>
              <a:rPr lang="ko-KR" altLang="en-US" sz="1400" b="0" i="0" dirty="0">
                <a:solidFill>
                  <a:srgbClr val="555555"/>
                </a:solidFill>
                <a:effectLst/>
                <a:latin typeface="AppleSDGothicNeo"/>
              </a:rPr>
              <a:t> 뒤쪽에 삽입한다</a:t>
            </a:r>
            <a:r>
              <a:rPr lang="en-US" altLang="ko-KR" sz="1400" b="0" i="0" dirty="0">
                <a:solidFill>
                  <a:srgbClr val="555555"/>
                </a:solidFill>
                <a:effectLst/>
                <a:latin typeface="AppleSDGothicNeo"/>
              </a:rPr>
              <a:t>.</a:t>
            </a:r>
          </a:p>
          <a:p>
            <a:pPr algn="l"/>
            <a:r>
              <a:rPr lang="en-US" altLang="ko-KR" sz="1400" b="0" i="0" dirty="0">
                <a:solidFill>
                  <a:srgbClr val="000000"/>
                </a:solidFill>
                <a:effectLst/>
                <a:latin typeface="AppleSDGothicNeo"/>
              </a:rPr>
              <a:t>push()</a:t>
            </a:r>
          </a:p>
          <a:p>
            <a:pPr algn="l" latinLnBrk="1"/>
            <a:r>
              <a:rPr lang="en-US" altLang="ko-KR" sz="1400" b="0" i="0" dirty="0" err="1">
                <a:solidFill>
                  <a:srgbClr val="555555"/>
                </a:solidFill>
                <a:effectLst/>
                <a:latin typeface="AppleSDGothicNeo"/>
              </a:rPr>
              <a:t>addFirst</a:t>
            </a:r>
            <a:r>
              <a:rPr lang="en-US" altLang="ko-KR" sz="1400" b="0" i="0" dirty="0">
                <a:solidFill>
                  <a:srgbClr val="555555"/>
                </a:solidFill>
                <a:effectLst/>
                <a:latin typeface="AppleSDGothicNeo"/>
              </a:rPr>
              <a:t>()</a:t>
            </a:r>
            <a:r>
              <a:rPr lang="ko-KR" altLang="en-US" sz="1400" b="0" i="0" dirty="0">
                <a:solidFill>
                  <a:srgbClr val="555555"/>
                </a:solidFill>
                <a:effectLst/>
                <a:latin typeface="AppleSDGothicNeo"/>
              </a:rPr>
              <a:t>와 동일</a:t>
            </a:r>
            <a:r>
              <a:rPr lang="en-US" altLang="ko-KR" sz="1400" b="0" i="0" dirty="0">
                <a:solidFill>
                  <a:srgbClr val="555555"/>
                </a:solidFill>
                <a:effectLst/>
                <a:latin typeface="AppleSDGothicNeo"/>
              </a:rPr>
              <a:t>. </a:t>
            </a:r>
            <a:r>
              <a:rPr lang="ko-KR" altLang="en-US" sz="1400" b="0" i="0" dirty="0" err="1">
                <a:solidFill>
                  <a:srgbClr val="555555"/>
                </a:solidFill>
                <a:effectLst/>
                <a:latin typeface="AppleSDGothicNeo"/>
              </a:rPr>
              <a:t>덱을</a:t>
            </a:r>
            <a:r>
              <a:rPr lang="ko-KR" altLang="en-US" sz="1400" b="0" i="0" dirty="0">
                <a:solidFill>
                  <a:srgbClr val="555555"/>
                </a:solidFill>
                <a:effectLst/>
                <a:latin typeface="AppleSDGothicNeo"/>
              </a:rPr>
              <a:t> 스택으로 사용할 때 쓰임</a:t>
            </a:r>
          </a:p>
          <a:p>
            <a:pPr algn="l"/>
            <a:r>
              <a:rPr lang="en-US" altLang="ko-KR" sz="1400" b="0" i="0" dirty="0">
                <a:solidFill>
                  <a:srgbClr val="000000"/>
                </a:solidFill>
                <a:effectLst/>
                <a:latin typeface="AppleSDGothicNeo"/>
              </a:rPr>
              <a:t>pop()</a:t>
            </a:r>
          </a:p>
          <a:p>
            <a:pPr algn="l" latinLnBrk="1"/>
            <a:r>
              <a:rPr lang="en-US" altLang="ko-KR" sz="1400" b="0" i="0" dirty="0" err="1">
                <a:solidFill>
                  <a:srgbClr val="555555"/>
                </a:solidFill>
                <a:effectLst/>
                <a:latin typeface="AppleSDGothicNeo"/>
              </a:rPr>
              <a:t>removeFirst</a:t>
            </a:r>
            <a:r>
              <a:rPr lang="en-US" altLang="ko-KR" sz="1400" b="0" i="0" dirty="0">
                <a:solidFill>
                  <a:srgbClr val="555555"/>
                </a:solidFill>
                <a:effectLst/>
                <a:latin typeface="AppleSDGothicNeo"/>
              </a:rPr>
              <a:t>()</a:t>
            </a:r>
            <a:r>
              <a:rPr lang="ko-KR" altLang="en-US" sz="1400" b="0" i="0" dirty="0">
                <a:solidFill>
                  <a:srgbClr val="555555"/>
                </a:solidFill>
                <a:effectLst/>
                <a:latin typeface="AppleSDGothicNeo"/>
              </a:rPr>
              <a:t>와 동일</a:t>
            </a:r>
            <a:r>
              <a:rPr lang="en-US" altLang="ko-KR" sz="1400" b="0" i="0" dirty="0">
                <a:solidFill>
                  <a:srgbClr val="555555"/>
                </a:solidFill>
                <a:effectLst/>
                <a:latin typeface="AppleSDGothicNeo"/>
              </a:rPr>
              <a:t>. </a:t>
            </a:r>
            <a:r>
              <a:rPr lang="ko-KR" altLang="en-US" sz="1400" b="0" i="0" dirty="0" err="1">
                <a:solidFill>
                  <a:srgbClr val="555555"/>
                </a:solidFill>
                <a:effectLst/>
                <a:latin typeface="AppleSDGothicNeo"/>
              </a:rPr>
              <a:t>덱을</a:t>
            </a:r>
            <a:r>
              <a:rPr lang="ko-KR" altLang="en-US" sz="1400" b="0" i="0" dirty="0">
                <a:solidFill>
                  <a:srgbClr val="555555"/>
                </a:solidFill>
                <a:effectLst/>
                <a:latin typeface="AppleSDGothicNeo"/>
              </a:rPr>
              <a:t> 스택으로 사용할 때 쓰임</a:t>
            </a:r>
          </a:p>
          <a:p>
            <a:pPr algn="l"/>
            <a:r>
              <a:rPr lang="en-US" altLang="ko-KR" sz="1400" b="0" i="0" dirty="0">
                <a:solidFill>
                  <a:srgbClr val="000000"/>
                </a:solidFill>
                <a:effectLst/>
                <a:latin typeface="AppleSDGothicNeo"/>
              </a:rPr>
              <a:t>remove(Object o)</a:t>
            </a:r>
          </a:p>
          <a:p>
            <a:pPr algn="l" latinLnBrk="1"/>
            <a:r>
              <a:rPr lang="en-US" altLang="ko-KR" sz="1400" b="0" i="0" dirty="0" err="1">
                <a:solidFill>
                  <a:srgbClr val="555555"/>
                </a:solidFill>
                <a:effectLst/>
                <a:latin typeface="AppleSDGothicNeo"/>
              </a:rPr>
              <a:t>removeFirstOccurrence</a:t>
            </a:r>
            <a:r>
              <a:rPr lang="en-US" altLang="ko-KR" sz="1400" b="0" i="0" dirty="0">
                <a:solidFill>
                  <a:srgbClr val="555555"/>
                </a:solidFill>
                <a:effectLst/>
                <a:latin typeface="AppleSDGothicNeo"/>
              </a:rPr>
              <a:t>(Object o)</a:t>
            </a:r>
            <a:r>
              <a:rPr lang="ko-KR" altLang="en-US" sz="1400" b="0" i="0" dirty="0">
                <a:solidFill>
                  <a:srgbClr val="555555"/>
                </a:solidFill>
                <a:effectLst/>
                <a:latin typeface="AppleSDGothicNeo"/>
              </a:rPr>
              <a:t>와 동일</a:t>
            </a:r>
          </a:p>
          <a:p>
            <a:pPr algn="l"/>
            <a:r>
              <a:rPr lang="en-US" altLang="ko-KR" sz="1400" b="0" i="0" dirty="0">
                <a:solidFill>
                  <a:srgbClr val="000000"/>
                </a:solidFill>
                <a:effectLst/>
                <a:latin typeface="AppleSDGothicNeo"/>
              </a:rPr>
              <a:t>contain(Object o)</a:t>
            </a:r>
          </a:p>
          <a:p>
            <a:pPr algn="l" latinLnBrk="1"/>
            <a:r>
              <a:rPr lang="ko-KR" altLang="en-US" sz="1400" b="0" i="0" dirty="0" err="1">
                <a:solidFill>
                  <a:srgbClr val="555555"/>
                </a:solidFill>
                <a:effectLst/>
                <a:latin typeface="AppleSDGothicNeo"/>
              </a:rPr>
              <a:t>덱에</a:t>
            </a:r>
            <a:r>
              <a:rPr lang="ko-KR" altLang="en-US" sz="1400" b="0" i="0" dirty="0">
                <a:solidFill>
                  <a:srgbClr val="555555"/>
                </a:solidFill>
                <a:effectLst/>
                <a:latin typeface="AppleSDGothicNeo"/>
              </a:rPr>
              <a:t> </a:t>
            </a:r>
            <a:r>
              <a:rPr lang="en-US" altLang="ko-KR" sz="1400" b="0" i="0" dirty="0">
                <a:solidFill>
                  <a:srgbClr val="555555"/>
                </a:solidFill>
                <a:effectLst/>
                <a:latin typeface="AppleSDGothicNeo"/>
              </a:rPr>
              <a:t>Object o</a:t>
            </a:r>
            <a:r>
              <a:rPr lang="ko-KR" altLang="en-US" sz="1400" b="0" i="0" dirty="0">
                <a:solidFill>
                  <a:srgbClr val="555555"/>
                </a:solidFill>
                <a:effectLst/>
                <a:latin typeface="AppleSDGothicNeo"/>
              </a:rPr>
              <a:t>와 동일한 </a:t>
            </a:r>
            <a:r>
              <a:rPr lang="ko-KR" altLang="en-US" sz="1400" b="0" i="0" dirty="0" err="1">
                <a:solidFill>
                  <a:srgbClr val="555555"/>
                </a:solidFill>
                <a:effectLst/>
                <a:latin typeface="AppleSDGothicNeo"/>
              </a:rPr>
              <a:t>엘리먼트가</a:t>
            </a:r>
            <a:r>
              <a:rPr lang="ko-KR" altLang="en-US" sz="1400" b="0" i="0" dirty="0">
                <a:solidFill>
                  <a:srgbClr val="555555"/>
                </a:solidFill>
                <a:effectLst/>
                <a:latin typeface="AppleSDGothicNeo"/>
              </a:rPr>
              <a:t> 포함되어 있는지 확인</a:t>
            </a:r>
          </a:p>
          <a:p>
            <a:pPr algn="l"/>
            <a:r>
              <a:rPr lang="en-US" altLang="ko-KR" sz="1400" b="0" i="0" dirty="0">
                <a:solidFill>
                  <a:srgbClr val="000000"/>
                </a:solidFill>
                <a:effectLst/>
                <a:latin typeface="AppleSDGothicNeo"/>
              </a:rPr>
              <a:t>size()</a:t>
            </a:r>
          </a:p>
          <a:p>
            <a:pPr algn="l" latinLnBrk="1"/>
            <a:r>
              <a:rPr lang="ko-KR" altLang="en-US" sz="1400" b="0" i="0" dirty="0" err="1">
                <a:solidFill>
                  <a:srgbClr val="555555"/>
                </a:solidFill>
                <a:effectLst/>
                <a:latin typeface="AppleSDGothicNeo"/>
              </a:rPr>
              <a:t>덱의</a:t>
            </a:r>
            <a:r>
              <a:rPr lang="ko-KR" altLang="en-US" sz="1400" b="0" i="0" dirty="0">
                <a:solidFill>
                  <a:srgbClr val="555555"/>
                </a:solidFill>
                <a:effectLst/>
                <a:latin typeface="AppleSDGothicNeo"/>
              </a:rPr>
              <a:t> 크기 </a:t>
            </a:r>
          </a:p>
          <a:p>
            <a:pPr algn="l"/>
            <a:r>
              <a:rPr lang="en-US" altLang="ko-KR" sz="1400" b="0" i="0" dirty="0">
                <a:solidFill>
                  <a:srgbClr val="000000"/>
                </a:solidFill>
                <a:effectLst/>
                <a:latin typeface="AppleSDGothicNeo"/>
              </a:rPr>
              <a:t>iterator()</a:t>
            </a:r>
          </a:p>
          <a:p>
            <a:pPr algn="l" latinLnBrk="1"/>
            <a:r>
              <a:rPr lang="ko-KR" altLang="en-US" sz="1400" b="0" i="0" dirty="0" err="1">
                <a:solidFill>
                  <a:srgbClr val="555555"/>
                </a:solidFill>
                <a:effectLst/>
                <a:latin typeface="AppleSDGothicNeo"/>
              </a:rPr>
              <a:t>덱의</a:t>
            </a:r>
            <a:r>
              <a:rPr lang="ko-KR" altLang="en-US" sz="1400" b="0" i="0" dirty="0">
                <a:solidFill>
                  <a:srgbClr val="555555"/>
                </a:solidFill>
                <a:effectLst/>
                <a:latin typeface="AppleSDGothicNeo"/>
              </a:rPr>
              <a:t> 앞쪽부터 순차적으로 실행되는 </a:t>
            </a:r>
            <a:r>
              <a:rPr lang="ko-KR" altLang="en-US" sz="1400" b="0" i="0" dirty="0" err="1">
                <a:solidFill>
                  <a:srgbClr val="555555"/>
                </a:solidFill>
                <a:effectLst/>
                <a:latin typeface="AppleSDGothicNeo"/>
              </a:rPr>
              <a:t>이터레이터</a:t>
            </a:r>
            <a:r>
              <a:rPr lang="en-US" altLang="ko-KR" sz="1400" b="0" i="0" dirty="0">
                <a:solidFill>
                  <a:srgbClr val="555555"/>
                </a:solidFill>
                <a:effectLst/>
                <a:latin typeface="AppleSDGothicNeo"/>
              </a:rPr>
              <a:t>(iterator)</a:t>
            </a:r>
            <a:r>
              <a:rPr lang="ko-KR" altLang="en-US" sz="1400" b="0" i="0" dirty="0">
                <a:solidFill>
                  <a:srgbClr val="555555"/>
                </a:solidFill>
                <a:effectLst/>
                <a:latin typeface="AppleSDGothicNeo"/>
              </a:rPr>
              <a:t>를 </a:t>
            </a:r>
            <a:r>
              <a:rPr lang="ko-KR" altLang="en-US" sz="1400" b="0" i="0" dirty="0" err="1">
                <a:solidFill>
                  <a:srgbClr val="555555"/>
                </a:solidFill>
                <a:effectLst/>
                <a:latin typeface="AppleSDGothicNeo"/>
              </a:rPr>
              <a:t>얻어옴</a:t>
            </a:r>
            <a:endParaRPr lang="ko-KR" altLang="en-US" sz="1400" b="0" i="0" dirty="0">
              <a:solidFill>
                <a:srgbClr val="555555"/>
              </a:solidFill>
              <a:effectLst/>
              <a:latin typeface="AppleSDGothicNeo"/>
            </a:endParaRPr>
          </a:p>
          <a:p>
            <a:pPr algn="l"/>
            <a:r>
              <a:rPr lang="en-US" altLang="ko-KR" sz="1400" b="0" i="0" dirty="0" err="1">
                <a:solidFill>
                  <a:srgbClr val="000000"/>
                </a:solidFill>
                <a:effectLst/>
                <a:latin typeface="AppleSDGothicNeo"/>
              </a:rPr>
              <a:t>descendingIterator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AppleSDGothicNeo"/>
              </a:rPr>
              <a:t>()</a:t>
            </a:r>
          </a:p>
          <a:p>
            <a:pPr algn="l" latinLnBrk="1"/>
            <a:r>
              <a:rPr lang="ko-KR" altLang="en-US" sz="1400" b="0" i="0" dirty="0" err="1">
                <a:solidFill>
                  <a:srgbClr val="555555"/>
                </a:solidFill>
                <a:effectLst/>
                <a:latin typeface="AppleSDGothicNeo"/>
              </a:rPr>
              <a:t>덱의</a:t>
            </a:r>
            <a:r>
              <a:rPr lang="ko-KR" altLang="en-US" sz="1400" b="0" i="0" dirty="0">
                <a:solidFill>
                  <a:srgbClr val="555555"/>
                </a:solidFill>
                <a:effectLst/>
                <a:latin typeface="AppleSDGothicNeo"/>
              </a:rPr>
              <a:t> 뒤쪽부터 순차적으로 실행되는 </a:t>
            </a:r>
            <a:r>
              <a:rPr lang="ko-KR" altLang="en-US" sz="1400" b="0" i="0" dirty="0" err="1">
                <a:solidFill>
                  <a:srgbClr val="555555"/>
                </a:solidFill>
                <a:effectLst/>
                <a:latin typeface="AppleSDGothicNeo"/>
              </a:rPr>
              <a:t>이터레이터</a:t>
            </a:r>
            <a:r>
              <a:rPr lang="en-US" altLang="ko-KR" sz="1400" b="0" i="0" dirty="0">
                <a:solidFill>
                  <a:srgbClr val="555555"/>
                </a:solidFill>
                <a:effectLst/>
                <a:latin typeface="AppleSDGothicNeo"/>
              </a:rPr>
              <a:t>(iterator)</a:t>
            </a:r>
            <a:r>
              <a:rPr lang="ko-KR" altLang="en-US" sz="1400" b="0" i="0" dirty="0">
                <a:solidFill>
                  <a:srgbClr val="555555"/>
                </a:solidFill>
                <a:effectLst/>
                <a:latin typeface="AppleSDGothicNeo"/>
              </a:rPr>
              <a:t>를 </a:t>
            </a:r>
            <a:r>
              <a:rPr lang="ko-KR" altLang="en-US" sz="1400" b="0" i="0" dirty="0" err="1">
                <a:solidFill>
                  <a:srgbClr val="555555"/>
                </a:solidFill>
                <a:effectLst/>
                <a:latin typeface="AppleSDGothicNeo"/>
              </a:rPr>
              <a:t>얻어옴</a:t>
            </a:r>
            <a:endParaRPr lang="ko-KR" altLang="en-US" sz="1400" b="0" i="0" dirty="0">
              <a:solidFill>
                <a:srgbClr val="555555"/>
              </a:solidFill>
              <a:effectLst/>
              <a:latin typeface="AppleSDGothicNeo"/>
            </a:endParaRPr>
          </a:p>
        </p:txBody>
      </p:sp>
    </p:spTree>
    <p:extLst>
      <p:ext uri="{BB962C8B-B14F-4D97-AF65-F5344CB8AC3E}">
        <p14:creationId xmlns:p14="http://schemas.microsoft.com/office/powerpoint/2010/main" val="23624511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C2A5CB6-509E-4BDD-AF92-C1B2290457EE}"/>
              </a:ext>
            </a:extLst>
          </p:cNvPr>
          <p:cNvCxnSpPr>
            <a:cxnSpLocks/>
          </p:cNvCxnSpPr>
          <p:nvPr/>
        </p:nvCxnSpPr>
        <p:spPr>
          <a:xfrm>
            <a:off x="622300" y="1143000"/>
            <a:ext cx="115697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45A5B82-5CCC-4A00-B9DD-C58D174766AA}"/>
              </a:ext>
            </a:extLst>
          </p:cNvPr>
          <p:cNvSpPr txBox="1"/>
          <p:nvPr/>
        </p:nvSpPr>
        <p:spPr>
          <a:xfrm>
            <a:off x="811411" y="350594"/>
            <a:ext cx="27190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600" dirty="0">
                <a:solidFill>
                  <a:srgbClr val="554F4D"/>
                </a:solidFill>
              </a:rPr>
              <a:t>2.   (3) Deque</a:t>
            </a:r>
            <a:endParaRPr lang="ko-KR" altLang="en-US" sz="3600" dirty="0">
              <a:solidFill>
                <a:srgbClr val="554F4D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AB74CB-F4B7-408A-9AD9-CD3871E03EC6}"/>
              </a:ext>
            </a:extLst>
          </p:cNvPr>
          <p:cNvSpPr txBox="1"/>
          <p:nvPr/>
        </p:nvSpPr>
        <p:spPr>
          <a:xfrm>
            <a:off x="811411" y="92891"/>
            <a:ext cx="5581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 dirty="0">
                <a:solidFill>
                  <a:srgbClr val="554F4D"/>
                </a:solidFill>
              </a:rPr>
              <a:t>Part 2</a:t>
            </a:r>
            <a:endParaRPr lang="ko-KR" altLang="en-US" sz="1100" dirty="0">
              <a:solidFill>
                <a:srgbClr val="554F4D"/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0AE101F-4B41-40D7-8301-41B8702A7308}"/>
              </a:ext>
            </a:extLst>
          </p:cNvPr>
          <p:cNvSpPr/>
          <p:nvPr/>
        </p:nvSpPr>
        <p:spPr>
          <a:xfrm>
            <a:off x="622300" y="1254628"/>
            <a:ext cx="11499792" cy="5510475"/>
          </a:xfrm>
          <a:prstGeom prst="rect">
            <a:avLst/>
          </a:prstGeom>
          <a:solidFill>
            <a:srgbClr val="FCF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D33A924D-3842-42C7-99F7-8A46055AA25A}"/>
              </a:ext>
            </a:extLst>
          </p:cNvPr>
          <p:cNvSpPr/>
          <p:nvPr/>
        </p:nvSpPr>
        <p:spPr>
          <a:xfrm>
            <a:off x="-5" y="-1"/>
            <a:ext cx="86586" cy="68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2CC627-20A7-1554-44F3-135E5D827B07}"/>
              </a:ext>
            </a:extLst>
          </p:cNvPr>
          <p:cNvSpPr txBox="1"/>
          <p:nvPr/>
        </p:nvSpPr>
        <p:spPr>
          <a:xfrm>
            <a:off x="811411" y="1289076"/>
            <a:ext cx="9666439" cy="5047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		Deque&lt;String&gt; dq1 = new LinkedList&lt;&gt;();</a:t>
            </a:r>
          </a:p>
          <a:p>
            <a:r>
              <a:rPr lang="en-US" altLang="ko-KR" sz="1400" dirty="0"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		for(int </a:t>
            </a:r>
            <a:r>
              <a:rPr lang="en-US" altLang="ko-KR" sz="1400" dirty="0" err="1"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i</a:t>
            </a:r>
            <a:r>
              <a:rPr lang="en-US" altLang="ko-KR" sz="1400" dirty="0"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 = (int)'a'; </a:t>
            </a:r>
            <a:r>
              <a:rPr lang="en-US" altLang="ko-KR" sz="1400" dirty="0" err="1"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i</a:t>
            </a:r>
            <a:r>
              <a:rPr lang="en-US" altLang="ko-KR" sz="1400" dirty="0"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 &lt;= (int)'z'; </a:t>
            </a:r>
            <a:r>
              <a:rPr lang="en-US" altLang="ko-KR" sz="1400" dirty="0" err="1"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i</a:t>
            </a:r>
            <a:r>
              <a:rPr lang="en-US" altLang="ko-KR" sz="1400" dirty="0"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++) {</a:t>
            </a:r>
          </a:p>
          <a:p>
            <a:r>
              <a:rPr lang="en-US" altLang="ko-KR" sz="1400" dirty="0"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			dq1.add((char)</a:t>
            </a:r>
            <a:r>
              <a:rPr lang="en-US" altLang="ko-KR" sz="1400" dirty="0" err="1"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i</a:t>
            </a:r>
            <a:r>
              <a:rPr lang="en-US" altLang="ko-KR" sz="1400" dirty="0"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 +"");</a:t>
            </a:r>
          </a:p>
          <a:p>
            <a:r>
              <a:rPr lang="en-US" altLang="ko-KR" sz="1400" dirty="0"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			dq1.addFirst((char)(</a:t>
            </a:r>
            <a:r>
              <a:rPr lang="en-US" altLang="ko-KR" sz="1400" dirty="0" err="1"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i</a:t>
            </a:r>
            <a:r>
              <a:rPr lang="en-US" altLang="ko-KR" sz="1400" dirty="0"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 - 32) + "");</a:t>
            </a:r>
          </a:p>
          <a:p>
            <a:r>
              <a:rPr lang="en-US" altLang="ko-KR" sz="1400" dirty="0"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		}</a:t>
            </a:r>
          </a:p>
          <a:p>
            <a:r>
              <a:rPr lang="en-US" altLang="ko-KR" sz="1400" dirty="0"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		</a:t>
            </a:r>
            <a:r>
              <a:rPr lang="en-US" altLang="ko-KR" sz="1400" dirty="0" err="1"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System.out.println</a:t>
            </a:r>
            <a:r>
              <a:rPr lang="en-US" altLang="ko-KR" sz="1400" dirty="0"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(dq1 + "\n");</a:t>
            </a:r>
          </a:p>
          <a:p>
            <a:r>
              <a:rPr lang="en-US" altLang="ko-KR" sz="1400" dirty="0"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		</a:t>
            </a:r>
          </a:p>
          <a:p>
            <a:r>
              <a:rPr lang="en-US" altLang="ko-KR" sz="1400" dirty="0"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		//peek</a:t>
            </a:r>
          </a:p>
          <a:p>
            <a:r>
              <a:rPr lang="en-US" altLang="ko-KR" sz="1400" dirty="0"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		</a:t>
            </a:r>
            <a:r>
              <a:rPr lang="en-US" altLang="ko-KR" sz="1400" dirty="0" err="1"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System.out.println</a:t>
            </a:r>
            <a:r>
              <a:rPr lang="en-US" altLang="ko-KR" sz="1400" dirty="0"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("peek 1     : " + dq1.peek());</a:t>
            </a:r>
          </a:p>
          <a:p>
            <a:r>
              <a:rPr lang="en-US" altLang="ko-KR" sz="1400" dirty="0"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		</a:t>
            </a:r>
            <a:r>
              <a:rPr lang="en-US" altLang="ko-KR" sz="1400" dirty="0" err="1"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System.out.println</a:t>
            </a:r>
            <a:r>
              <a:rPr lang="en-US" altLang="ko-KR" sz="1400" dirty="0"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("</a:t>
            </a:r>
            <a:r>
              <a:rPr lang="en-US" altLang="ko-KR" sz="1400" dirty="0" err="1"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peekLast</a:t>
            </a:r>
            <a:r>
              <a:rPr lang="en-US" altLang="ko-KR" sz="1400" dirty="0"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 1 : " + dq1.peekLast());</a:t>
            </a:r>
          </a:p>
          <a:p>
            <a:r>
              <a:rPr lang="en-US" altLang="ko-KR" sz="1400" dirty="0"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		</a:t>
            </a:r>
            <a:r>
              <a:rPr lang="en-US" altLang="ko-KR" sz="1400" dirty="0" err="1"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System.out.println</a:t>
            </a:r>
            <a:r>
              <a:rPr lang="en-US" altLang="ko-KR" sz="1400" dirty="0"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();</a:t>
            </a:r>
          </a:p>
          <a:p>
            <a:endParaRPr lang="en-US" altLang="ko-KR" sz="1400" dirty="0">
              <a:effectLst/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r>
              <a:rPr lang="en-US" altLang="ko-KR" sz="1400" dirty="0"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		</a:t>
            </a:r>
            <a:r>
              <a:rPr lang="en-US" altLang="ko-KR" sz="1400" dirty="0" err="1"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System.out.println</a:t>
            </a:r>
            <a:r>
              <a:rPr lang="en-US" altLang="ko-KR" sz="1400" dirty="0"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("peek 2     : " + dq1.peek());</a:t>
            </a:r>
          </a:p>
          <a:p>
            <a:r>
              <a:rPr lang="en-US" altLang="ko-KR" sz="1400" dirty="0"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		</a:t>
            </a:r>
            <a:r>
              <a:rPr lang="en-US" altLang="ko-KR" sz="1400" dirty="0" err="1"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System.out.println</a:t>
            </a:r>
            <a:r>
              <a:rPr lang="en-US" altLang="ko-KR" sz="1400" dirty="0"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("</a:t>
            </a:r>
            <a:r>
              <a:rPr lang="en-US" altLang="ko-KR" sz="1400" dirty="0" err="1"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peekLast</a:t>
            </a:r>
            <a:r>
              <a:rPr lang="en-US" altLang="ko-KR" sz="1400" dirty="0"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 2 : " + dq1.peekLast());</a:t>
            </a:r>
          </a:p>
          <a:p>
            <a:r>
              <a:rPr lang="en-US" altLang="ko-KR" sz="1400" dirty="0"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		</a:t>
            </a:r>
          </a:p>
          <a:p>
            <a:r>
              <a:rPr lang="en-US" altLang="ko-KR" sz="1400" dirty="0"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		</a:t>
            </a:r>
            <a:r>
              <a:rPr lang="en-US" altLang="ko-KR" sz="1400" dirty="0" err="1"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System.out.println</a:t>
            </a:r>
            <a:r>
              <a:rPr lang="en-US" altLang="ko-KR" sz="1400" dirty="0"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();</a:t>
            </a:r>
          </a:p>
          <a:p>
            <a:r>
              <a:rPr lang="en-US" altLang="ko-KR" sz="1400" dirty="0"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		//poll</a:t>
            </a:r>
          </a:p>
          <a:p>
            <a:r>
              <a:rPr lang="en-US" altLang="ko-KR" sz="1400" dirty="0"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		</a:t>
            </a:r>
            <a:r>
              <a:rPr lang="en-US" altLang="ko-KR" sz="1400" dirty="0" err="1"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System.out.println</a:t>
            </a:r>
            <a:r>
              <a:rPr lang="en-US" altLang="ko-KR" sz="1400" dirty="0"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("poll 1     : " + dq1.poll());</a:t>
            </a:r>
          </a:p>
          <a:p>
            <a:r>
              <a:rPr lang="en-US" altLang="ko-KR" sz="1400" dirty="0"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		</a:t>
            </a:r>
            <a:r>
              <a:rPr lang="en-US" altLang="ko-KR" sz="1400" dirty="0" err="1"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System.out.println</a:t>
            </a:r>
            <a:r>
              <a:rPr lang="en-US" altLang="ko-KR" sz="1400" dirty="0"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("</a:t>
            </a:r>
            <a:r>
              <a:rPr lang="en-US" altLang="ko-KR" sz="1400" dirty="0" err="1"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pollLast</a:t>
            </a:r>
            <a:r>
              <a:rPr lang="en-US" altLang="ko-KR" sz="1400" dirty="0"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 1 : " + dq1.pollLast());</a:t>
            </a:r>
          </a:p>
          <a:p>
            <a:r>
              <a:rPr lang="en-US" altLang="ko-KR" sz="1400" dirty="0"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		</a:t>
            </a:r>
            <a:r>
              <a:rPr lang="en-US" altLang="ko-KR" sz="1400" dirty="0" err="1"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System.out.println</a:t>
            </a:r>
            <a:r>
              <a:rPr lang="en-US" altLang="ko-KR" sz="1400" dirty="0"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();</a:t>
            </a:r>
          </a:p>
          <a:p>
            <a:endParaRPr lang="en-US" altLang="ko-KR" sz="1400" dirty="0">
              <a:effectLst/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r>
              <a:rPr lang="en-US" altLang="ko-KR" sz="1400" dirty="0"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		</a:t>
            </a:r>
            <a:r>
              <a:rPr lang="en-US" altLang="ko-KR" sz="1400" dirty="0" err="1"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System.out.println</a:t>
            </a:r>
            <a:r>
              <a:rPr lang="en-US" altLang="ko-KR" sz="1400" dirty="0"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("poll 2     : " + dq1.poll());</a:t>
            </a:r>
          </a:p>
          <a:p>
            <a:r>
              <a:rPr lang="en-US" altLang="ko-KR" sz="1400" dirty="0"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		</a:t>
            </a:r>
            <a:r>
              <a:rPr lang="en-US" altLang="ko-KR" sz="1400" dirty="0" err="1"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System.out.println</a:t>
            </a:r>
            <a:r>
              <a:rPr lang="en-US" altLang="ko-KR" sz="1400" dirty="0"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("</a:t>
            </a:r>
            <a:r>
              <a:rPr lang="en-US" altLang="ko-KR" sz="1400" dirty="0" err="1"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pollLast</a:t>
            </a:r>
            <a:r>
              <a:rPr lang="en-US" altLang="ko-KR" sz="1400" dirty="0"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 2 : " + dq1.pollLast());</a:t>
            </a:r>
          </a:p>
        </p:txBody>
      </p:sp>
    </p:spTree>
    <p:extLst>
      <p:ext uri="{BB962C8B-B14F-4D97-AF65-F5344CB8AC3E}">
        <p14:creationId xmlns:p14="http://schemas.microsoft.com/office/powerpoint/2010/main" val="30161565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C2A5CB6-509E-4BDD-AF92-C1B2290457EE}"/>
              </a:ext>
            </a:extLst>
          </p:cNvPr>
          <p:cNvCxnSpPr>
            <a:cxnSpLocks/>
          </p:cNvCxnSpPr>
          <p:nvPr/>
        </p:nvCxnSpPr>
        <p:spPr>
          <a:xfrm>
            <a:off x="622300" y="1143000"/>
            <a:ext cx="115697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45A5B82-5CCC-4A00-B9DD-C58D174766AA}"/>
              </a:ext>
            </a:extLst>
          </p:cNvPr>
          <p:cNvSpPr txBox="1"/>
          <p:nvPr/>
        </p:nvSpPr>
        <p:spPr>
          <a:xfrm>
            <a:off x="811411" y="350594"/>
            <a:ext cx="26917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600" dirty="0">
                <a:solidFill>
                  <a:srgbClr val="554F4D"/>
                </a:solidFill>
              </a:rPr>
              <a:t>2.   (3) Deque</a:t>
            </a:r>
            <a:endParaRPr lang="ko-KR" altLang="en-US" sz="3600" dirty="0">
              <a:solidFill>
                <a:srgbClr val="554F4D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AB74CB-F4B7-408A-9AD9-CD3871E03EC6}"/>
              </a:ext>
            </a:extLst>
          </p:cNvPr>
          <p:cNvSpPr txBox="1"/>
          <p:nvPr/>
        </p:nvSpPr>
        <p:spPr>
          <a:xfrm>
            <a:off x="811411" y="92891"/>
            <a:ext cx="5581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 dirty="0">
                <a:solidFill>
                  <a:srgbClr val="554F4D"/>
                </a:solidFill>
              </a:rPr>
              <a:t>Part 2</a:t>
            </a:r>
            <a:endParaRPr lang="ko-KR" altLang="en-US" sz="1100" dirty="0">
              <a:solidFill>
                <a:srgbClr val="554F4D"/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0AE101F-4B41-40D7-8301-41B8702A7308}"/>
              </a:ext>
            </a:extLst>
          </p:cNvPr>
          <p:cNvSpPr/>
          <p:nvPr/>
        </p:nvSpPr>
        <p:spPr>
          <a:xfrm>
            <a:off x="622300" y="1254628"/>
            <a:ext cx="11499792" cy="5510475"/>
          </a:xfrm>
          <a:prstGeom prst="rect">
            <a:avLst/>
          </a:prstGeom>
          <a:solidFill>
            <a:srgbClr val="FCF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D33A924D-3842-42C7-99F7-8A46055AA25A}"/>
              </a:ext>
            </a:extLst>
          </p:cNvPr>
          <p:cNvSpPr/>
          <p:nvPr/>
        </p:nvSpPr>
        <p:spPr>
          <a:xfrm>
            <a:off x="-5" y="-1"/>
            <a:ext cx="86586" cy="68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35D85F9-5AD6-24A6-E56C-349648FA5C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411" y="1370463"/>
            <a:ext cx="10347263" cy="1886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7937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1CAB5CF-4910-4BCC-9FF4-FAFB7DC3C04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57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254066F-367A-43F0-B6C4-302DF59E95A9}"/>
              </a:ext>
            </a:extLst>
          </p:cNvPr>
          <p:cNvSpPr txBox="1"/>
          <p:nvPr/>
        </p:nvSpPr>
        <p:spPr>
          <a:xfrm>
            <a:off x="7081522" y="2644170"/>
            <a:ext cx="281519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9600" dirty="0">
                <a:solidFill>
                  <a:srgbClr val="554F4D"/>
                </a:solidFill>
              </a:rPr>
              <a:t>Q&amp;A</a:t>
            </a:r>
            <a:endParaRPr lang="ko-KR" altLang="en-US" sz="9600" dirty="0">
              <a:solidFill>
                <a:srgbClr val="554F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94592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8298CC6-E2D8-41BB-8650-6670A4D3C2C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3960" y="0"/>
            <a:ext cx="586804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E1D5B25-FB20-4491-A0B8-BF4EDADFB5F7}"/>
              </a:ext>
            </a:extLst>
          </p:cNvPr>
          <p:cNvSpPr txBox="1"/>
          <p:nvPr/>
        </p:nvSpPr>
        <p:spPr>
          <a:xfrm>
            <a:off x="1338490" y="2208022"/>
            <a:ext cx="4507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4000" dirty="0">
                <a:solidFill>
                  <a:srgbClr val="554F4D"/>
                </a:solidFill>
              </a:rPr>
              <a:t>1</a:t>
            </a:r>
            <a:endParaRPr lang="ko-KR" altLang="en-US" sz="4000" dirty="0">
              <a:solidFill>
                <a:srgbClr val="554F4D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39F61D-18E1-4402-AA8D-49B330678C06}"/>
              </a:ext>
            </a:extLst>
          </p:cNvPr>
          <p:cNvSpPr txBox="1"/>
          <p:nvPr/>
        </p:nvSpPr>
        <p:spPr>
          <a:xfrm>
            <a:off x="2173901" y="2254189"/>
            <a:ext cx="32912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3200" dirty="0">
                <a:solidFill>
                  <a:srgbClr val="554F4D"/>
                </a:solidFill>
              </a:rPr>
              <a:t>자료형</a:t>
            </a:r>
            <a:r>
              <a:rPr lang="en-US" altLang="ko-KR" sz="3200" dirty="0">
                <a:solidFill>
                  <a:srgbClr val="554F4D"/>
                </a:solidFill>
              </a:rPr>
              <a:t>, </a:t>
            </a:r>
            <a:r>
              <a:rPr lang="ko-KR" altLang="en-US" sz="3200" dirty="0">
                <a:solidFill>
                  <a:srgbClr val="554F4D"/>
                </a:solidFill>
              </a:rPr>
              <a:t>내장함수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2E446A13-6214-43CC-A7E1-C173F830DD90}"/>
              </a:ext>
            </a:extLst>
          </p:cNvPr>
          <p:cNvCxnSpPr>
            <a:cxnSpLocks/>
          </p:cNvCxnSpPr>
          <p:nvPr/>
        </p:nvCxnSpPr>
        <p:spPr>
          <a:xfrm>
            <a:off x="622300" y="1143000"/>
            <a:ext cx="57016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CCBF8A0-1C9E-4A1C-854B-5709C37B6AAF}"/>
              </a:ext>
            </a:extLst>
          </p:cNvPr>
          <p:cNvSpPr txBox="1"/>
          <p:nvPr/>
        </p:nvSpPr>
        <p:spPr>
          <a:xfrm>
            <a:off x="1338490" y="3329112"/>
            <a:ext cx="4507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4000" dirty="0">
                <a:solidFill>
                  <a:srgbClr val="554F4D"/>
                </a:solidFill>
              </a:rPr>
              <a:t>2</a:t>
            </a:r>
            <a:endParaRPr lang="ko-KR" altLang="en-US" sz="4000" dirty="0">
              <a:solidFill>
                <a:srgbClr val="554F4D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B9077E0-13C1-4313-8DAD-CBBCAA9053ED}"/>
              </a:ext>
            </a:extLst>
          </p:cNvPr>
          <p:cNvSpPr txBox="1"/>
          <p:nvPr/>
        </p:nvSpPr>
        <p:spPr>
          <a:xfrm>
            <a:off x="2173901" y="3390739"/>
            <a:ext cx="3662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200" dirty="0">
                <a:solidFill>
                  <a:srgbClr val="554F4D"/>
                </a:solidFill>
              </a:rPr>
              <a:t>Stack, Queue,</a:t>
            </a:r>
            <a:r>
              <a:rPr lang="ko-KR" altLang="en-US" sz="3200" dirty="0">
                <a:solidFill>
                  <a:srgbClr val="554F4D"/>
                </a:solidFill>
              </a:rPr>
              <a:t> </a:t>
            </a:r>
            <a:r>
              <a:rPr lang="en-US" altLang="ko-KR" sz="3200" dirty="0">
                <a:solidFill>
                  <a:srgbClr val="554F4D"/>
                </a:solidFill>
              </a:rPr>
              <a:t>Deque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37D6509-341D-4329-AA12-899AFC70CE06}"/>
              </a:ext>
            </a:extLst>
          </p:cNvPr>
          <p:cNvSpPr txBox="1"/>
          <p:nvPr/>
        </p:nvSpPr>
        <p:spPr>
          <a:xfrm>
            <a:off x="1338490" y="4397542"/>
            <a:ext cx="4507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4000" dirty="0">
                <a:solidFill>
                  <a:srgbClr val="554F4D"/>
                </a:solidFill>
              </a:rPr>
              <a:t>3</a:t>
            </a:r>
            <a:endParaRPr lang="ko-KR" altLang="en-US" sz="4000" dirty="0">
              <a:solidFill>
                <a:srgbClr val="554F4D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B6BD7C2-3349-4F4B-984E-3BDD891FCB19}"/>
              </a:ext>
            </a:extLst>
          </p:cNvPr>
          <p:cNvSpPr txBox="1"/>
          <p:nvPr/>
        </p:nvSpPr>
        <p:spPr>
          <a:xfrm>
            <a:off x="2090011" y="4459097"/>
            <a:ext cx="19415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200" dirty="0">
                <a:solidFill>
                  <a:srgbClr val="554F4D"/>
                </a:solidFill>
              </a:rPr>
              <a:t>Sort(</a:t>
            </a:r>
            <a:r>
              <a:rPr lang="ko-KR" altLang="en-US" sz="3200" dirty="0">
                <a:solidFill>
                  <a:srgbClr val="554F4D"/>
                </a:solidFill>
              </a:rPr>
              <a:t>정렬</a:t>
            </a:r>
            <a:r>
              <a:rPr lang="en-US" altLang="ko-KR" sz="3200" dirty="0">
                <a:solidFill>
                  <a:srgbClr val="554F4D"/>
                </a:solidFill>
              </a:rPr>
              <a:t>)</a:t>
            </a:r>
            <a:endParaRPr lang="ko-KR" altLang="en-US" sz="3200" dirty="0">
              <a:solidFill>
                <a:srgbClr val="554F4D"/>
              </a:solidFill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8A46AA8C-C738-4DAA-8394-228D4A57C3AB}"/>
              </a:ext>
            </a:extLst>
          </p:cNvPr>
          <p:cNvGrpSpPr/>
          <p:nvPr/>
        </p:nvGrpSpPr>
        <p:grpSpPr>
          <a:xfrm>
            <a:off x="811410" y="477594"/>
            <a:ext cx="5614557" cy="523220"/>
            <a:chOff x="2640851" y="477594"/>
            <a:chExt cx="2987294" cy="52322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61356F7-6E60-415E-93C3-F2B83051B641}"/>
                </a:ext>
              </a:extLst>
            </p:cNvPr>
            <p:cNvSpPr txBox="1"/>
            <p:nvPr/>
          </p:nvSpPr>
          <p:spPr>
            <a:xfrm>
              <a:off x="3479800" y="631482"/>
              <a:ext cx="21483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554F4D"/>
                  </a:solidFill>
                </a:rPr>
                <a:t>A table of contents.</a:t>
              </a:r>
              <a:endParaRPr lang="ko-KR" altLang="en-US" dirty="0">
                <a:solidFill>
                  <a:srgbClr val="554F4D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5541882-D751-4CCB-9348-135C193BA93B}"/>
                </a:ext>
              </a:extLst>
            </p:cNvPr>
            <p:cNvSpPr txBox="1"/>
            <p:nvPr/>
          </p:nvSpPr>
          <p:spPr>
            <a:xfrm>
              <a:off x="2640851" y="477594"/>
              <a:ext cx="90594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2800" dirty="0">
                  <a:solidFill>
                    <a:srgbClr val="554F4D"/>
                  </a:solidFill>
                </a:rPr>
                <a:t>전체 목차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F879323-C084-4899-4DA9-06FEB8B9CEB4}"/>
              </a:ext>
            </a:extLst>
          </p:cNvPr>
          <p:cNvSpPr txBox="1"/>
          <p:nvPr/>
        </p:nvSpPr>
        <p:spPr>
          <a:xfrm>
            <a:off x="1330475" y="5518631"/>
            <a:ext cx="46679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4000" dirty="0">
                <a:solidFill>
                  <a:srgbClr val="554F4D"/>
                </a:solidFill>
              </a:rPr>
              <a:t>4</a:t>
            </a:r>
            <a:endParaRPr lang="ko-KR" altLang="en-US" sz="4000" dirty="0">
              <a:solidFill>
                <a:srgbClr val="554F4D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D3294B-890E-4858-B27B-EE88FFE3EAC5}"/>
              </a:ext>
            </a:extLst>
          </p:cNvPr>
          <p:cNvSpPr txBox="1"/>
          <p:nvPr/>
        </p:nvSpPr>
        <p:spPr>
          <a:xfrm>
            <a:off x="2090011" y="5580186"/>
            <a:ext cx="20132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200" dirty="0">
                <a:solidFill>
                  <a:srgbClr val="554F4D"/>
                </a:solidFill>
              </a:rPr>
              <a:t>DFS / BFS</a:t>
            </a:r>
            <a:endParaRPr lang="ko-KR" altLang="en-US" sz="3200" dirty="0">
              <a:solidFill>
                <a:srgbClr val="554F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9473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1F3C622B-4A9C-45A0-8705-8E3882DFA70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10C0C4F5-0267-4DB1-BDAE-FED5A369C032}"/>
              </a:ext>
            </a:extLst>
          </p:cNvPr>
          <p:cNvGrpSpPr/>
          <p:nvPr/>
        </p:nvGrpSpPr>
        <p:grpSpPr>
          <a:xfrm>
            <a:off x="418734" y="1025561"/>
            <a:ext cx="2897332" cy="3483439"/>
            <a:chOff x="418734" y="1025561"/>
            <a:chExt cx="2897332" cy="3483439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4EA2EB4A-B5D0-48C0-85F4-F2227CA64011}"/>
                </a:ext>
              </a:extLst>
            </p:cNvPr>
            <p:cNvSpPr/>
            <p:nvPr/>
          </p:nvSpPr>
          <p:spPr>
            <a:xfrm>
              <a:off x="787400" y="2349000"/>
              <a:ext cx="2160000" cy="2160000"/>
            </a:xfrm>
            <a:prstGeom prst="rect">
              <a:avLst/>
            </a:prstGeom>
            <a:solidFill>
              <a:srgbClr val="E2CB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D08403F-8A2A-4ADA-9C9B-94898A6AE280}"/>
                </a:ext>
              </a:extLst>
            </p:cNvPr>
            <p:cNvSpPr txBox="1"/>
            <p:nvPr/>
          </p:nvSpPr>
          <p:spPr>
            <a:xfrm>
              <a:off x="817049" y="3167390"/>
              <a:ext cx="2100703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rgbClr val="554F4D"/>
                  </a:solidFill>
                </a:rPr>
                <a:t>Stack, Queue</a:t>
              </a:r>
            </a:p>
            <a:p>
              <a:pPr algn="ctr"/>
              <a:r>
                <a:rPr lang="en-US" altLang="ko-KR" sz="2800" dirty="0">
                  <a:solidFill>
                    <a:srgbClr val="554F4D"/>
                  </a:solidFill>
                </a:rPr>
                <a:t>Deque</a:t>
              </a:r>
              <a:endParaRPr lang="ko-KR" altLang="en-US" sz="2800" dirty="0">
                <a:solidFill>
                  <a:srgbClr val="554F4D"/>
                </a:solidFill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BBFEDA8-730C-464B-9AC7-A64EF56C187D}"/>
                </a:ext>
              </a:extLst>
            </p:cNvPr>
            <p:cNvSpPr txBox="1"/>
            <p:nvPr/>
          </p:nvSpPr>
          <p:spPr>
            <a:xfrm>
              <a:off x="418734" y="1025561"/>
              <a:ext cx="2897332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0" dirty="0">
                  <a:solidFill>
                    <a:schemeClr val="bg1"/>
                  </a:solidFill>
                </a:rPr>
                <a:t>Part 2.</a:t>
              </a:r>
              <a:endParaRPr lang="ko-KR" altLang="en-US" sz="80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648134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C2A5CB6-509E-4BDD-AF92-C1B2290457EE}"/>
              </a:ext>
            </a:extLst>
          </p:cNvPr>
          <p:cNvCxnSpPr>
            <a:cxnSpLocks/>
          </p:cNvCxnSpPr>
          <p:nvPr/>
        </p:nvCxnSpPr>
        <p:spPr>
          <a:xfrm>
            <a:off x="622300" y="1143000"/>
            <a:ext cx="115697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45A5B82-5CCC-4A00-B9DD-C58D174766AA}"/>
              </a:ext>
            </a:extLst>
          </p:cNvPr>
          <p:cNvSpPr txBox="1"/>
          <p:nvPr/>
        </p:nvSpPr>
        <p:spPr>
          <a:xfrm>
            <a:off x="811411" y="350594"/>
            <a:ext cx="24520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600" dirty="0">
                <a:solidFill>
                  <a:srgbClr val="554F4D"/>
                </a:solidFill>
              </a:rPr>
              <a:t>2.   (1) Stack</a:t>
            </a:r>
            <a:endParaRPr lang="ko-KR" altLang="en-US" sz="3600" dirty="0">
              <a:solidFill>
                <a:srgbClr val="554F4D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AB74CB-F4B7-408A-9AD9-CD3871E03EC6}"/>
              </a:ext>
            </a:extLst>
          </p:cNvPr>
          <p:cNvSpPr txBox="1"/>
          <p:nvPr/>
        </p:nvSpPr>
        <p:spPr>
          <a:xfrm>
            <a:off x="811411" y="92891"/>
            <a:ext cx="5581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 dirty="0">
                <a:solidFill>
                  <a:srgbClr val="554F4D"/>
                </a:solidFill>
              </a:rPr>
              <a:t>Part 2</a:t>
            </a:r>
            <a:endParaRPr lang="ko-KR" altLang="en-US" sz="1100" dirty="0">
              <a:solidFill>
                <a:srgbClr val="554F4D"/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0AE101F-4B41-40D7-8301-41B8702A7308}"/>
              </a:ext>
            </a:extLst>
          </p:cNvPr>
          <p:cNvSpPr/>
          <p:nvPr/>
        </p:nvSpPr>
        <p:spPr>
          <a:xfrm>
            <a:off x="622300" y="1254628"/>
            <a:ext cx="11499792" cy="5510475"/>
          </a:xfrm>
          <a:prstGeom prst="rect">
            <a:avLst/>
          </a:prstGeom>
          <a:solidFill>
            <a:srgbClr val="FCF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D33A924D-3842-42C7-99F7-8A46055AA25A}"/>
              </a:ext>
            </a:extLst>
          </p:cNvPr>
          <p:cNvSpPr/>
          <p:nvPr/>
        </p:nvSpPr>
        <p:spPr>
          <a:xfrm>
            <a:off x="-5" y="-1"/>
            <a:ext cx="86586" cy="68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40AE88-5879-2137-3F98-9B87C4085EE9}"/>
              </a:ext>
            </a:extLst>
          </p:cNvPr>
          <p:cNvSpPr txBox="1"/>
          <p:nvPr/>
        </p:nvSpPr>
        <p:spPr>
          <a:xfrm>
            <a:off x="622300" y="1254628"/>
            <a:ext cx="112351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3200" dirty="0">
                <a:solidFill>
                  <a:srgbClr val="554F4D"/>
                </a:solidFill>
              </a:rPr>
              <a:t>Stack&lt;Integer&gt; stack1 = new Stack&lt;&gt;()</a:t>
            </a:r>
          </a:p>
          <a:p>
            <a:pPr algn="l"/>
            <a:endParaRPr lang="en-US" altLang="ko-KR" sz="3200" dirty="0">
              <a:solidFill>
                <a:srgbClr val="554F4D"/>
              </a:solidFill>
            </a:endParaRPr>
          </a:p>
          <a:p>
            <a:pPr algn="l"/>
            <a:r>
              <a:rPr lang="en-US" altLang="ko-KR" sz="3200" dirty="0">
                <a:solidFill>
                  <a:srgbClr val="554F4D"/>
                </a:solidFill>
              </a:rPr>
              <a:t>Last IN – First Out </a:t>
            </a:r>
            <a:r>
              <a:rPr lang="ko-KR" altLang="en-US" sz="3200" dirty="0">
                <a:solidFill>
                  <a:srgbClr val="554F4D"/>
                </a:solidFill>
              </a:rPr>
              <a:t>구조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0B14A24-65D5-C1F7-39BD-313E0ED141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615" y="2824288"/>
            <a:ext cx="7620000" cy="337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3113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C2A5CB6-509E-4BDD-AF92-C1B2290457EE}"/>
              </a:ext>
            </a:extLst>
          </p:cNvPr>
          <p:cNvCxnSpPr>
            <a:cxnSpLocks/>
          </p:cNvCxnSpPr>
          <p:nvPr/>
        </p:nvCxnSpPr>
        <p:spPr>
          <a:xfrm>
            <a:off x="622300" y="1143000"/>
            <a:ext cx="115697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45A5B82-5CCC-4A00-B9DD-C58D174766AA}"/>
              </a:ext>
            </a:extLst>
          </p:cNvPr>
          <p:cNvSpPr txBox="1"/>
          <p:nvPr/>
        </p:nvSpPr>
        <p:spPr>
          <a:xfrm>
            <a:off x="811411" y="350594"/>
            <a:ext cx="24520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600" dirty="0">
                <a:solidFill>
                  <a:srgbClr val="554F4D"/>
                </a:solidFill>
              </a:rPr>
              <a:t>2.   (1) Stack</a:t>
            </a:r>
            <a:endParaRPr lang="ko-KR" altLang="en-US" sz="3600" dirty="0">
              <a:solidFill>
                <a:srgbClr val="554F4D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AB74CB-F4B7-408A-9AD9-CD3871E03EC6}"/>
              </a:ext>
            </a:extLst>
          </p:cNvPr>
          <p:cNvSpPr txBox="1"/>
          <p:nvPr/>
        </p:nvSpPr>
        <p:spPr>
          <a:xfrm>
            <a:off x="811411" y="92891"/>
            <a:ext cx="5581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 dirty="0">
                <a:solidFill>
                  <a:srgbClr val="554F4D"/>
                </a:solidFill>
              </a:rPr>
              <a:t>Part 2</a:t>
            </a:r>
            <a:endParaRPr lang="ko-KR" altLang="en-US" sz="1100" dirty="0">
              <a:solidFill>
                <a:srgbClr val="554F4D"/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0AE101F-4B41-40D7-8301-41B8702A7308}"/>
              </a:ext>
            </a:extLst>
          </p:cNvPr>
          <p:cNvSpPr/>
          <p:nvPr/>
        </p:nvSpPr>
        <p:spPr>
          <a:xfrm>
            <a:off x="622300" y="1254628"/>
            <a:ext cx="11499792" cy="5510475"/>
          </a:xfrm>
          <a:prstGeom prst="rect">
            <a:avLst/>
          </a:prstGeom>
          <a:solidFill>
            <a:srgbClr val="FCF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D33A924D-3842-42C7-99F7-8A46055AA25A}"/>
              </a:ext>
            </a:extLst>
          </p:cNvPr>
          <p:cNvSpPr/>
          <p:nvPr/>
        </p:nvSpPr>
        <p:spPr>
          <a:xfrm>
            <a:off x="-5" y="-1"/>
            <a:ext cx="86586" cy="68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156E71-21AF-B13E-56C7-00D51B809A81}"/>
              </a:ext>
            </a:extLst>
          </p:cNvPr>
          <p:cNvSpPr txBox="1"/>
          <p:nvPr/>
        </p:nvSpPr>
        <p:spPr>
          <a:xfrm>
            <a:off x="710743" y="1254628"/>
            <a:ext cx="11184846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buAutoNum type="arabicParenBoth"/>
            </a:pPr>
            <a:r>
              <a:rPr lang="en-US" altLang="ko-KR" dirty="0" err="1">
                <a:solidFill>
                  <a:srgbClr val="554F4D"/>
                </a:solidFill>
              </a:rPr>
              <a:t>stack.push</a:t>
            </a:r>
            <a:r>
              <a:rPr lang="en-US" altLang="ko-KR" dirty="0">
                <a:solidFill>
                  <a:srgbClr val="554F4D"/>
                </a:solidFill>
              </a:rPr>
              <a:t>(), </a:t>
            </a:r>
            <a:r>
              <a:rPr lang="en-US" altLang="ko-KR" dirty="0" err="1">
                <a:solidFill>
                  <a:srgbClr val="554F4D"/>
                </a:solidFill>
              </a:rPr>
              <a:t>stack.add</a:t>
            </a:r>
            <a:r>
              <a:rPr lang="en-US" altLang="ko-KR" dirty="0">
                <a:solidFill>
                  <a:srgbClr val="554F4D"/>
                </a:solidFill>
              </a:rPr>
              <a:t>()</a:t>
            </a:r>
          </a:p>
          <a:p>
            <a:pPr algn="l"/>
            <a:r>
              <a:rPr lang="en-US" altLang="ko-KR" dirty="0">
                <a:solidFill>
                  <a:srgbClr val="554F4D"/>
                </a:solidFill>
              </a:rPr>
              <a:t>	- Stack</a:t>
            </a:r>
            <a:r>
              <a:rPr lang="ko-KR" altLang="en-US" dirty="0">
                <a:solidFill>
                  <a:srgbClr val="554F4D"/>
                </a:solidFill>
              </a:rPr>
              <a:t>에 값을 추가할 때 사용</a:t>
            </a:r>
            <a:r>
              <a:rPr lang="en-US" altLang="ko-KR" dirty="0">
                <a:solidFill>
                  <a:srgbClr val="554F4D"/>
                </a:solidFill>
              </a:rPr>
              <a:t>	</a:t>
            </a:r>
          </a:p>
          <a:p>
            <a:pPr algn="l"/>
            <a:r>
              <a:rPr lang="en-US" altLang="ko-KR" dirty="0">
                <a:solidFill>
                  <a:srgbClr val="554F4D"/>
                </a:solidFill>
              </a:rPr>
              <a:t>(2) </a:t>
            </a:r>
            <a:r>
              <a:rPr lang="en-US" altLang="ko-KR" dirty="0" err="1">
                <a:solidFill>
                  <a:srgbClr val="554F4D"/>
                </a:solidFill>
              </a:rPr>
              <a:t>stack.peek</a:t>
            </a:r>
            <a:r>
              <a:rPr lang="en-US" altLang="ko-KR" dirty="0">
                <a:solidFill>
                  <a:srgbClr val="554F4D"/>
                </a:solidFill>
              </a:rPr>
              <a:t>()</a:t>
            </a:r>
          </a:p>
          <a:p>
            <a:pPr algn="l"/>
            <a:r>
              <a:rPr lang="en-US" altLang="ko-KR" dirty="0">
                <a:solidFill>
                  <a:srgbClr val="554F4D"/>
                </a:solidFill>
              </a:rPr>
              <a:t>      	- Stack</a:t>
            </a:r>
            <a:r>
              <a:rPr lang="ko-KR" altLang="en-US" dirty="0">
                <a:solidFill>
                  <a:srgbClr val="554F4D"/>
                </a:solidFill>
              </a:rPr>
              <a:t>에 마지막 값을  확인만 하는 용도로 사용</a:t>
            </a:r>
            <a:r>
              <a:rPr lang="en-US" altLang="ko-KR" dirty="0">
                <a:solidFill>
                  <a:srgbClr val="554F4D"/>
                </a:solidFill>
              </a:rPr>
              <a:t>		</a:t>
            </a:r>
          </a:p>
          <a:p>
            <a:pPr algn="l"/>
            <a:r>
              <a:rPr lang="en-US" altLang="ko-KR" dirty="0">
                <a:solidFill>
                  <a:srgbClr val="554F4D"/>
                </a:solidFill>
              </a:rPr>
              <a:t>(3) </a:t>
            </a:r>
            <a:r>
              <a:rPr lang="en-US" altLang="ko-KR" dirty="0" err="1">
                <a:solidFill>
                  <a:srgbClr val="554F4D"/>
                </a:solidFill>
              </a:rPr>
              <a:t>stack.pop</a:t>
            </a:r>
            <a:r>
              <a:rPr lang="en-US" altLang="ko-KR" dirty="0">
                <a:solidFill>
                  <a:srgbClr val="554F4D"/>
                </a:solidFill>
              </a:rPr>
              <a:t>(),  </a:t>
            </a:r>
            <a:r>
              <a:rPr lang="en-US" altLang="ko-KR" dirty="0" err="1">
                <a:solidFill>
                  <a:srgbClr val="554F4D"/>
                </a:solidFill>
              </a:rPr>
              <a:t>stack.remove</a:t>
            </a:r>
            <a:r>
              <a:rPr lang="en-US" altLang="ko-KR" dirty="0">
                <a:solidFill>
                  <a:srgbClr val="554F4D"/>
                </a:solidFill>
              </a:rPr>
              <a:t>()</a:t>
            </a:r>
          </a:p>
          <a:p>
            <a:pPr algn="l"/>
            <a:r>
              <a:rPr lang="en-US" altLang="ko-KR" dirty="0">
                <a:solidFill>
                  <a:srgbClr val="554F4D"/>
                </a:solidFill>
              </a:rPr>
              <a:t>	- Stack</a:t>
            </a:r>
            <a:r>
              <a:rPr lang="ko-KR" altLang="en-US" dirty="0">
                <a:solidFill>
                  <a:srgbClr val="554F4D"/>
                </a:solidFill>
              </a:rPr>
              <a:t>에 마지막 값을 꺼내는데 사용</a:t>
            </a:r>
            <a:endParaRPr lang="en-US" altLang="ko-KR" dirty="0">
              <a:solidFill>
                <a:srgbClr val="554F4D"/>
              </a:solidFill>
            </a:endParaRPr>
          </a:p>
          <a:p>
            <a:pPr algn="l"/>
            <a:r>
              <a:rPr lang="en-US" altLang="ko-KR" dirty="0">
                <a:solidFill>
                  <a:srgbClr val="554F4D"/>
                </a:solidFill>
              </a:rPr>
              <a:t>(4) </a:t>
            </a:r>
            <a:r>
              <a:rPr lang="en-US" altLang="ko-KR" dirty="0" err="1">
                <a:solidFill>
                  <a:srgbClr val="554F4D"/>
                </a:solidFill>
              </a:rPr>
              <a:t>stack.size</a:t>
            </a:r>
            <a:r>
              <a:rPr lang="en-US" altLang="ko-KR" dirty="0">
                <a:solidFill>
                  <a:srgbClr val="554F4D"/>
                </a:solidFill>
              </a:rPr>
              <a:t>()	</a:t>
            </a:r>
          </a:p>
          <a:p>
            <a:pPr algn="l"/>
            <a:r>
              <a:rPr lang="en-US" altLang="ko-KR" dirty="0">
                <a:solidFill>
                  <a:srgbClr val="554F4D"/>
                </a:solidFill>
              </a:rPr>
              <a:t>	- Stack</a:t>
            </a:r>
            <a:r>
              <a:rPr lang="ko-KR" altLang="en-US" dirty="0">
                <a:solidFill>
                  <a:srgbClr val="554F4D"/>
                </a:solidFill>
              </a:rPr>
              <a:t>의 크기를 구할 때 사용</a:t>
            </a:r>
            <a:r>
              <a:rPr lang="en-US" altLang="ko-KR" dirty="0">
                <a:solidFill>
                  <a:srgbClr val="554F4D"/>
                </a:solidFill>
              </a:rPr>
              <a:t>		</a:t>
            </a:r>
          </a:p>
          <a:p>
            <a:pPr algn="l"/>
            <a:r>
              <a:rPr lang="en-US" altLang="ko-KR" dirty="0">
                <a:solidFill>
                  <a:srgbClr val="554F4D"/>
                </a:solidFill>
              </a:rPr>
              <a:t>(5) </a:t>
            </a:r>
            <a:r>
              <a:rPr lang="en-US" altLang="ko-KR" dirty="0" err="1">
                <a:solidFill>
                  <a:srgbClr val="554F4D"/>
                </a:solidFill>
              </a:rPr>
              <a:t>stack.clear</a:t>
            </a:r>
            <a:r>
              <a:rPr lang="en-US" altLang="ko-KR" dirty="0">
                <a:solidFill>
                  <a:srgbClr val="554F4D"/>
                </a:solidFill>
              </a:rPr>
              <a:t>()</a:t>
            </a:r>
          </a:p>
          <a:p>
            <a:pPr algn="l"/>
            <a:r>
              <a:rPr lang="en-US" altLang="ko-KR" dirty="0">
                <a:solidFill>
                  <a:srgbClr val="554F4D"/>
                </a:solidFill>
              </a:rPr>
              <a:t>	- Stack</a:t>
            </a:r>
            <a:r>
              <a:rPr lang="ko-KR" altLang="en-US" dirty="0">
                <a:solidFill>
                  <a:srgbClr val="554F4D"/>
                </a:solidFill>
              </a:rPr>
              <a:t>을 비울 때 사용</a:t>
            </a:r>
            <a:endParaRPr lang="en-US" altLang="ko-KR" dirty="0">
              <a:solidFill>
                <a:srgbClr val="554F4D"/>
              </a:solidFill>
            </a:endParaRPr>
          </a:p>
          <a:p>
            <a:pPr algn="l"/>
            <a:r>
              <a:rPr lang="en-US" altLang="ko-KR" dirty="0">
                <a:solidFill>
                  <a:srgbClr val="554F4D"/>
                </a:solidFill>
              </a:rPr>
              <a:t>(6) </a:t>
            </a:r>
            <a:r>
              <a:rPr lang="en-US" altLang="ko-KR" dirty="0" err="1">
                <a:solidFill>
                  <a:srgbClr val="554F4D"/>
                </a:solidFill>
              </a:rPr>
              <a:t>stack.isEmpty</a:t>
            </a:r>
            <a:r>
              <a:rPr lang="en-US" altLang="ko-KR" dirty="0">
                <a:solidFill>
                  <a:srgbClr val="554F4D"/>
                </a:solidFill>
              </a:rPr>
              <a:t>() </a:t>
            </a:r>
          </a:p>
          <a:p>
            <a:pPr algn="l"/>
            <a:r>
              <a:rPr lang="en-US" altLang="ko-KR" dirty="0">
                <a:solidFill>
                  <a:srgbClr val="554F4D"/>
                </a:solidFill>
              </a:rPr>
              <a:t>	- Stack</a:t>
            </a:r>
            <a:r>
              <a:rPr lang="ko-KR" altLang="en-US" dirty="0">
                <a:solidFill>
                  <a:srgbClr val="554F4D"/>
                </a:solidFill>
              </a:rPr>
              <a:t>이 빈 </a:t>
            </a:r>
            <a:r>
              <a:rPr lang="en-US" altLang="ko-KR" dirty="0">
                <a:solidFill>
                  <a:srgbClr val="554F4D"/>
                </a:solidFill>
              </a:rPr>
              <a:t>Stack</a:t>
            </a:r>
            <a:r>
              <a:rPr lang="ko-KR" altLang="en-US" dirty="0">
                <a:solidFill>
                  <a:srgbClr val="554F4D"/>
                </a:solidFill>
              </a:rPr>
              <a:t>이면 </a:t>
            </a:r>
            <a:r>
              <a:rPr lang="en-US" altLang="ko-KR" dirty="0">
                <a:solidFill>
                  <a:srgbClr val="554F4D"/>
                </a:solidFill>
              </a:rPr>
              <a:t>True </a:t>
            </a:r>
            <a:r>
              <a:rPr lang="ko-KR" altLang="en-US" dirty="0" err="1">
                <a:solidFill>
                  <a:srgbClr val="554F4D"/>
                </a:solidFill>
              </a:rPr>
              <a:t>비어있지</a:t>
            </a:r>
            <a:r>
              <a:rPr lang="ko-KR" altLang="en-US" dirty="0">
                <a:solidFill>
                  <a:srgbClr val="554F4D"/>
                </a:solidFill>
              </a:rPr>
              <a:t> 않으면 </a:t>
            </a:r>
            <a:r>
              <a:rPr lang="en-US" altLang="ko-KR" dirty="0">
                <a:solidFill>
                  <a:srgbClr val="554F4D"/>
                </a:solidFill>
              </a:rPr>
              <a:t>False</a:t>
            </a:r>
            <a:r>
              <a:rPr lang="ko-KR" altLang="en-US" dirty="0">
                <a:solidFill>
                  <a:srgbClr val="554F4D"/>
                </a:solidFill>
              </a:rPr>
              <a:t>리턴</a:t>
            </a:r>
            <a:r>
              <a:rPr lang="en-US" altLang="ko-KR" dirty="0">
                <a:solidFill>
                  <a:srgbClr val="554F4D"/>
                </a:solidFill>
              </a:rPr>
              <a:t> 	</a:t>
            </a:r>
          </a:p>
          <a:p>
            <a:pPr algn="l"/>
            <a:r>
              <a:rPr lang="en-US" altLang="ko-KR" dirty="0">
                <a:solidFill>
                  <a:srgbClr val="554F4D"/>
                </a:solidFill>
              </a:rPr>
              <a:t>(7) </a:t>
            </a:r>
            <a:r>
              <a:rPr lang="en-US" altLang="ko-KR" dirty="0" err="1">
                <a:solidFill>
                  <a:srgbClr val="554F4D"/>
                </a:solidFill>
              </a:rPr>
              <a:t>stack.search</a:t>
            </a:r>
            <a:r>
              <a:rPr lang="en-US" altLang="ko-KR" dirty="0">
                <a:solidFill>
                  <a:srgbClr val="554F4D"/>
                </a:solidFill>
              </a:rPr>
              <a:t>()</a:t>
            </a:r>
          </a:p>
          <a:p>
            <a:pPr algn="l"/>
            <a:r>
              <a:rPr lang="en-US" altLang="ko-KR" dirty="0">
                <a:solidFill>
                  <a:srgbClr val="554F4D"/>
                </a:solidFill>
              </a:rPr>
              <a:t>	- Stack</a:t>
            </a:r>
            <a:r>
              <a:rPr lang="ko-KR" altLang="en-US" dirty="0">
                <a:solidFill>
                  <a:srgbClr val="554F4D"/>
                </a:solidFill>
              </a:rPr>
              <a:t>안에 특정 값이 있으면 해당 데이터가 나오는 순서 리턴</a:t>
            </a:r>
            <a:endParaRPr lang="en-US" altLang="ko-KR" dirty="0">
              <a:solidFill>
                <a:srgbClr val="554F4D"/>
              </a:solidFill>
            </a:endParaRPr>
          </a:p>
          <a:p>
            <a:pPr algn="l"/>
            <a:r>
              <a:rPr lang="en-US" altLang="ko-KR" dirty="0">
                <a:solidFill>
                  <a:srgbClr val="554F4D"/>
                </a:solidFill>
              </a:rPr>
              <a:t>(8) </a:t>
            </a:r>
            <a:r>
              <a:rPr lang="en-US" altLang="ko-KR" dirty="0" err="1">
                <a:solidFill>
                  <a:srgbClr val="554F4D"/>
                </a:solidFill>
              </a:rPr>
              <a:t>stack.indexOf</a:t>
            </a:r>
            <a:r>
              <a:rPr lang="en-US" altLang="ko-KR" dirty="0">
                <a:solidFill>
                  <a:srgbClr val="554F4D"/>
                </a:solidFill>
              </a:rPr>
              <a:t>()</a:t>
            </a:r>
          </a:p>
          <a:p>
            <a:pPr algn="l"/>
            <a:r>
              <a:rPr lang="en-US" altLang="ko-KR" dirty="0">
                <a:solidFill>
                  <a:srgbClr val="554F4D"/>
                </a:solidFill>
              </a:rPr>
              <a:t>	- Stack</a:t>
            </a:r>
            <a:r>
              <a:rPr lang="ko-KR" altLang="en-US" dirty="0">
                <a:solidFill>
                  <a:srgbClr val="554F4D"/>
                </a:solidFill>
              </a:rPr>
              <a:t>안에 특정 값의 </a:t>
            </a:r>
            <a:r>
              <a:rPr lang="en-US" altLang="ko-KR" dirty="0">
                <a:solidFill>
                  <a:srgbClr val="554F4D"/>
                </a:solidFill>
              </a:rPr>
              <a:t>index</a:t>
            </a:r>
            <a:r>
              <a:rPr lang="ko-KR" altLang="en-US" dirty="0">
                <a:solidFill>
                  <a:srgbClr val="554F4D"/>
                </a:solidFill>
              </a:rPr>
              <a:t>번호 리턴</a:t>
            </a:r>
            <a:endParaRPr lang="en-US" altLang="ko-KR" dirty="0">
              <a:solidFill>
                <a:srgbClr val="554F4D"/>
              </a:solidFill>
            </a:endParaRPr>
          </a:p>
          <a:p>
            <a:pPr algn="l"/>
            <a:r>
              <a:rPr lang="en-US" altLang="ko-KR" dirty="0">
                <a:solidFill>
                  <a:srgbClr val="554F4D"/>
                </a:solidFill>
              </a:rPr>
              <a:t>(9) </a:t>
            </a:r>
            <a:r>
              <a:rPr lang="en-US" altLang="ko-KR" dirty="0" err="1">
                <a:solidFill>
                  <a:srgbClr val="554F4D"/>
                </a:solidFill>
              </a:rPr>
              <a:t>stack.contains</a:t>
            </a:r>
            <a:r>
              <a:rPr lang="en-US" altLang="ko-KR" dirty="0">
                <a:solidFill>
                  <a:srgbClr val="554F4D"/>
                </a:solidFill>
              </a:rPr>
              <a:t>()</a:t>
            </a:r>
          </a:p>
          <a:p>
            <a:pPr algn="l"/>
            <a:r>
              <a:rPr lang="en-US" altLang="ko-KR" dirty="0">
                <a:solidFill>
                  <a:srgbClr val="554F4D"/>
                </a:solidFill>
              </a:rPr>
              <a:t>	- Stack</a:t>
            </a:r>
            <a:r>
              <a:rPr lang="ko-KR" altLang="en-US" dirty="0">
                <a:solidFill>
                  <a:srgbClr val="554F4D"/>
                </a:solidFill>
              </a:rPr>
              <a:t>안에 특정 값이 있는지 없는지를 </a:t>
            </a:r>
            <a:r>
              <a:rPr lang="en-US" altLang="ko-KR" dirty="0">
                <a:solidFill>
                  <a:srgbClr val="554F4D"/>
                </a:solidFill>
              </a:rPr>
              <a:t>True, False</a:t>
            </a:r>
            <a:r>
              <a:rPr lang="ko-KR" altLang="en-US" dirty="0">
                <a:solidFill>
                  <a:srgbClr val="554F4D"/>
                </a:solidFill>
              </a:rPr>
              <a:t>형태로 리턴</a:t>
            </a:r>
            <a:endParaRPr lang="en-US" altLang="ko-KR" dirty="0">
              <a:solidFill>
                <a:srgbClr val="554F4D"/>
              </a:solidFill>
            </a:endParaRPr>
          </a:p>
          <a:p>
            <a:pPr algn="l"/>
            <a:r>
              <a:rPr lang="en-US" altLang="ko-KR" dirty="0">
                <a:solidFill>
                  <a:srgbClr val="554F4D"/>
                </a:solidFill>
              </a:rPr>
              <a:t>(10) </a:t>
            </a:r>
            <a:r>
              <a:rPr lang="en-US" altLang="ko-KR" dirty="0" err="1">
                <a:solidFill>
                  <a:srgbClr val="554F4D"/>
                </a:solidFill>
              </a:rPr>
              <a:t>stack.set</a:t>
            </a:r>
            <a:r>
              <a:rPr lang="en-US" altLang="ko-KR" dirty="0">
                <a:solidFill>
                  <a:srgbClr val="554F4D"/>
                </a:solidFill>
              </a:rPr>
              <a:t>(1, “”)</a:t>
            </a:r>
          </a:p>
          <a:p>
            <a:pPr algn="l"/>
            <a:r>
              <a:rPr lang="en-US" altLang="ko-KR" dirty="0">
                <a:solidFill>
                  <a:srgbClr val="554F4D"/>
                </a:solidFill>
              </a:rPr>
              <a:t>	- Stack</a:t>
            </a:r>
            <a:r>
              <a:rPr lang="ko-KR" altLang="en-US" dirty="0">
                <a:solidFill>
                  <a:srgbClr val="554F4D"/>
                </a:solidFill>
              </a:rPr>
              <a:t>안의 특정 </a:t>
            </a:r>
            <a:r>
              <a:rPr lang="en-US" altLang="ko-KR" dirty="0">
                <a:solidFill>
                  <a:srgbClr val="554F4D"/>
                </a:solidFill>
              </a:rPr>
              <a:t>index</a:t>
            </a:r>
            <a:r>
              <a:rPr lang="ko-KR" altLang="en-US" dirty="0">
                <a:solidFill>
                  <a:srgbClr val="554F4D"/>
                </a:solidFill>
              </a:rPr>
              <a:t>값을 변경</a:t>
            </a:r>
            <a:endParaRPr lang="en-US" altLang="ko-KR" dirty="0">
              <a:solidFill>
                <a:srgbClr val="554F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0754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C2A5CB6-509E-4BDD-AF92-C1B2290457EE}"/>
              </a:ext>
            </a:extLst>
          </p:cNvPr>
          <p:cNvCxnSpPr>
            <a:cxnSpLocks/>
          </p:cNvCxnSpPr>
          <p:nvPr/>
        </p:nvCxnSpPr>
        <p:spPr>
          <a:xfrm>
            <a:off x="622300" y="1143000"/>
            <a:ext cx="115697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45A5B82-5CCC-4A00-B9DD-C58D174766AA}"/>
              </a:ext>
            </a:extLst>
          </p:cNvPr>
          <p:cNvSpPr txBox="1"/>
          <p:nvPr/>
        </p:nvSpPr>
        <p:spPr>
          <a:xfrm>
            <a:off x="811411" y="350594"/>
            <a:ext cx="24520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600" dirty="0">
                <a:solidFill>
                  <a:srgbClr val="554F4D"/>
                </a:solidFill>
              </a:rPr>
              <a:t>2.   (1) Stack</a:t>
            </a:r>
            <a:endParaRPr lang="ko-KR" altLang="en-US" sz="3600" dirty="0">
              <a:solidFill>
                <a:srgbClr val="554F4D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AB74CB-F4B7-408A-9AD9-CD3871E03EC6}"/>
              </a:ext>
            </a:extLst>
          </p:cNvPr>
          <p:cNvSpPr txBox="1"/>
          <p:nvPr/>
        </p:nvSpPr>
        <p:spPr>
          <a:xfrm>
            <a:off x="811411" y="92891"/>
            <a:ext cx="5581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 dirty="0">
                <a:solidFill>
                  <a:srgbClr val="554F4D"/>
                </a:solidFill>
              </a:rPr>
              <a:t>Part 2</a:t>
            </a:r>
            <a:endParaRPr lang="ko-KR" altLang="en-US" sz="1100" dirty="0">
              <a:solidFill>
                <a:srgbClr val="554F4D"/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0AE101F-4B41-40D7-8301-41B8702A7308}"/>
              </a:ext>
            </a:extLst>
          </p:cNvPr>
          <p:cNvSpPr/>
          <p:nvPr/>
        </p:nvSpPr>
        <p:spPr>
          <a:xfrm>
            <a:off x="622300" y="1254628"/>
            <a:ext cx="11499792" cy="5510475"/>
          </a:xfrm>
          <a:prstGeom prst="rect">
            <a:avLst/>
          </a:prstGeom>
          <a:solidFill>
            <a:srgbClr val="FCF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D33A924D-3842-42C7-99F7-8A46055AA25A}"/>
              </a:ext>
            </a:extLst>
          </p:cNvPr>
          <p:cNvSpPr/>
          <p:nvPr/>
        </p:nvSpPr>
        <p:spPr>
          <a:xfrm>
            <a:off x="-5" y="-1"/>
            <a:ext cx="86586" cy="68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D34FD2-BDA4-1DA5-EB60-F552ED7E952F}"/>
              </a:ext>
            </a:extLst>
          </p:cNvPr>
          <p:cNvSpPr txBox="1"/>
          <p:nvPr/>
        </p:nvSpPr>
        <p:spPr>
          <a:xfrm>
            <a:off x="811411" y="1289076"/>
            <a:ext cx="9733550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		Stack&lt;String&gt; stack = new Stack&lt;&gt;();</a:t>
            </a:r>
          </a:p>
          <a:p>
            <a:r>
              <a:rPr lang="en-US" altLang="ko-KR" sz="1200" b="1" dirty="0"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		for(int </a:t>
            </a:r>
            <a:r>
              <a:rPr lang="en-US" altLang="ko-KR" sz="1200" b="1" dirty="0" err="1"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i</a:t>
            </a:r>
            <a:r>
              <a:rPr lang="en-US" altLang="ko-KR" sz="1200" b="1" dirty="0"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 = (int)'a'; </a:t>
            </a:r>
            <a:r>
              <a:rPr lang="en-US" altLang="ko-KR" sz="1200" b="1" dirty="0" err="1"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i</a:t>
            </a:r>
            <a:r>
              <a:rPr lang="en-US" altLang="ko-KR" sz="1200" b="1" dirty="0"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 &lt;= (int)'z'; </a:t>
            </a:r>
            <a:r>
              <a:rPr lang="en-US" altLang="ko-KR" sz="1200" b="1" dirty="0" err="1"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i</a:t>
            </a:r>
            <a:r>
              <a:rPr lang="en-US" altLang="ko-KR" sz="1200" b="1" dirty="0"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++) {</a:t>
            </a:r>
          </a:p>
          <a:p>
            <a:r>
              <a:rPr lang="en-US" altLang="ko-KR" sz="1200" b="1" dirty="0"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			</a:t>
            </a:r>
            <a:r>
              <a:rPr lang="en-US" altLang="ko-KR" sz="1200" b="1" dirty="0" err="1"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stack.push</a:t>
            </a:r>
            <a:r>
              <a:rPr lang="en-US" altLang="ko-KR" sz="1200" b="1" dirty="0"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((char)</a:t>
            </a:r>
            <a:r>
              <a:rPr lang="en-US" altLang="ko-KR" sz="1200" b="1" dirty="0" err="1"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i</a:t>
            </a:r>
            <a:r>
              <a:rPr lang="en-US" altLang="ko-KR" sz="1200" b="1" dirty="0"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 +"");</a:t>
            </a:r>
          </a:p>
          <a:p>
            <a:r>
              <a:rPr lang="en-US" altLang="ko-KR" sz="1200" b="1" dirty="0"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			if(</a:t>
            </a:r>
            <a:r>
              <a:rPr lang="en-US" altLang="ko-KR" sz="1200" b="1" dirty="0" err="1"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i</a:t>
            </a:r>
            <a:r>
              <a:rPr lang="en-US" altLang="ko-KR" sz="1200" b="1" dirty="0"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 == 100) {</a:t>
            </a:r>
          </a:p>
          <a:p>
            <a:r>
              <a:rPr lang="en-US" altLang="ko-KR" sz="1200" b="1" dirty="0"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				</a:t>
            </a:r>
            <a:r>
              <a:rPr lang="en-US" altLang="ko-KR" sz="1200" b="1" dirty="0" err="1"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System.out.println</a:t>
            </a:r>
            <a:r>
              <a:rPr lang="en-US" altLang="ko-KR" sz="1200" b="1" dirty="0"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("peek       : " + </a:t>
            </a:r>
            <a:r>
              <a:rPr lang="en-US" altLang="ko-KR" sz="1200" b="1" dirty="0" err="1"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stack.peek</a:t>
            </a:r>
            <a:r>
              <a:rPr lang="en-US" altLang="ko-KR" sz="1200" b="1" dirty="0"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());</a:t>
            </a:r>
          </a:p>
          <a:p>
            <a:r>
              <a:rPr lang="en-US" altLang="ko-KR" sz="1200" b="1" dirty="0"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			}</a:t>
            </a:r>
          </a:p>
          <a:p>
            <a:r>
              <a:rPr lang="en-US" altLang="ko-KR" sz="1200" b="1" dirty="0"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			if(</a:t>
            </a:r>
            <a:r>
              <a:rPr lang="en-US" altLang="ko-KR" sz="1200" b="1" dirty="0" err="1"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i</a:t>
            </a:r>
            <a:r>
              <a:rPr lang="en-US" altLang="ko-KR" sz="1200" b="1" dirty="0"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 == 101) {</a:t>
            </a:r>
          </a:p>
          <a:p>
            <a:r>
              <a:rPr lang="en-US" altLang="ko-KR" sz="1200" b="1" dirty="0"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				</a:t>
            </a:r>
            <a:r>
              <a:rPr lang="en-US" altLang="ko-KR" sz="1200" b="1" dirty="0" err="1"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System.out.println</a:t>
            </a:r>
            <a:r>
              <a:rPr lang="en-US" altLang="ko-KR" sz="1200" b="1" dirty="0"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("pop        : " + </a:t>
            </a:r>
            <a:r>
              <a:rPr lang="en-US" altLang="ko-KR" sz="1200" b="1" dirty="0" err="1"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stack.pop</a:t>
            </a:r>
            <a:r>
              <a:rPr lang="en-US" altLang="ko-KR" sz="1200" b="1" dirty="0"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());</a:t>
            </a:r>
          </a:p>
          <a:p>
            <a:r>
              <a:rPr lang="en-US" altLang="ko-KR" sz="1200" b="1" dirty="0"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			}</a:t>
            </a:r>
          </a:p>
          <a:p>
            <a:r>
              <a:rPr lang="en-US" altLang="ko-KR" sz="1200" b="1" dirty="0"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		}</a:t>
            </a:r>
          </a:p>
          <a:p>
            <a:r>
              <a:rPr lang="en-US" altLang="ko-KR" sz="1200" b="1" dirty="0"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		</a:t>
            </a:r>
            <a:r>
              <a:rPr lang="en-US" altLang="ko-KR" sz="1200" b="1" dirty="0" err="1"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System.out.println</a:t>
            </a:r>
            <a:r>
              <a:rPr lang="en-US" altLang="ko-KR" sz="1200" b="1" dirty="0"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("stack </a:t>
            </a:r>
            <a:r>
              <a:rPr lang="ko-KR" altLang="en-US" sz="1200" b="1" dirty="0"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출력   </a:t>
            </a:r>
            <a:r>
              <a:rPr lang="en-US" altLang="ko-KR" sz="1200" b="1" dirty="0"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: " + stack);</a:t>
            </a:r>
          </a:p>
          <a:p>
            <a:r>
              <a:rPr lang="en-US" altLang="ko-KR" sz="1200" b="1" dirty="0"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		</a:t>
            </a:r>
            <a:r>
              <a:rPr lang="en-US" altLang="ko-KR" sz="1200" b="1" dirty="0" err="1"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System.out.println</a:t>
            </a:r>
            <a:r>
              <a:rPr lang="en-US" altLang="ko-KR" sz="1200" b="1" dirty="0"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("size         : " + </a:t>
            </a:r>
            <a:r>
              <a:rPr lang="en-US" altLang="ko-KR" sz="1200" b="1" dirty="0" err="1"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stack.size</a:t>
            </a:r>
            <a:r>
              <a:rPr lang="en-US" altLang="ko-KR" sz="1200" b="1" dirty="0"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());</a:t>
            </a:r>
          </a:p>
          <a:p>
            <a:r>
              <a:rPr lang="en-US" altLang="ko-KR" sz="1200" b="1" dirty="0"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		</a:t>
            </a:r>
            <a:r>
              <a:rPr lang="en-US" altLang="ko-KR" sz="1200" b="1" dirty="0" err="1"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System.out.println</a:t>
            </a:r>
            <a:r>
              <a:rPr lang="en-US" altLang="ko-KR" sz="1200" b="1" dirty="0"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("</a:t>
            </a:r>
            <a:r>
              <a:rPr lang="en-US" altLang="ko-KR" sz="1200" b="1" dirty="0" err="1"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isEmpty</a:t>
            </a:r>
            <a:r>
              <a:rPr lang="en-US" altLang="ko-KR" sz="1200" b="1" dirty="0"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      : " + </a:t>
            </a:r>
            <a:r>
              <a:rPr lang="en-US" altLang="ko-KR" sz="1200" b="1" dirty="0" err="1"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stack.isEmpty</a:t>
            </a:r>
            <a:r>
              <a:rPr lang="en-US" altLang="ko-KR" sz="1200" b="1" dirty="0"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());</a:t>
            </a:r>
          </a:p>
          <a:p>
            <a:r>
              <a:rPr lang="en-US" altLang="ko-KR" sz="1200" b="1" dirty="0"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		</a:t>
            </a:r>
            <a:r>
              <a:rPr lang="en-US" altLang="ko-KR" sz="1200" b="1" dirty="0" err="1"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System.out.println</a:t>
            </a:r>
            <a:r>
              <a:rPr lang="en-US" altLang="ko-KR" sz="1200" b="1" dirty="0"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("search   d   : " + </a:t>
            </a:r>
            <a:r>
              <a:rPr lang="en-US" altLang="ko-KR" sz="1200" b="1" dirty="0" err="1"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stack.search</a:t>
            </a:r>
            <a:r>
              <a:rPr lang="en-US" altLang="ko-KR" sz="1200" b="1" dirty="0"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("d"));</a:t>
            </a:r>
          </a:p>
          <a:p>
            <a:r>
              <a:rPr lang="en-US" altLang="ko-KR" sz="1200" b="1" dirty="0"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		</a:t>
            </a:r>
            <a:r>
              <a:rPr lang="en-US" altLang="ko-KR" sz="1200" b="1" dirty="0" err="1"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System.out.println</a:t>
            </a:r>
            <a:r>
              <a:rPr lang="en-US" altLang="ko-KR" sz="1200" b="1" dirty="0"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("search   e   : " + </a:t>
            </a:r>
            <a:r>
              <a:rPr lang="en-US" altLang="ko-KR" sz="1200" b="1" dirty="0" err="1"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stack.search</a:t>
            </a:r>
            <a:r>
              <a:rPr lang="en-US" altLang="ko-KR" sz="1200" b="1" dirty="0"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("e"));</a:t>
            </a:r>
          </a:p>
          <a:p>
            <a:r>
              <a:rPr lang="en-US" altLang="ko-KR" sz="1200" b="1" dirty="0"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		</a:t>
            </a:r>
            <a:r>
              <a:rPr lang="en-US" altLang="ko-KR" sz="1200" b="1" dirty="0" err="1"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System.out.println</a:t>
            </a:r>
            <a:r>
              <a:rPr lang="en-US" altLang="ko-KR" sz="1200" b="1" dirty="0"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("</a:t>
            </a:r>
            <a:r>
              <a:rPr lang="en-US" altLang="ko-KR" sz="1200" b="1" dirty="0" err="1"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indexOf</a:t>
            </a:r>
            <a:r>
              <a:rPr lang="en-US" altLang="ko-KR" sz="1200" b="1" dirty="0"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  d   : " + </a:t>
            </a:r>
            <a:r>
              <a:rPr lang="en-US" altLang="ko-KR" sz="1200" b="1" dirty="0" err="1"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stack.indexOf</a:t>
            </a:r>
            <a:r>
              <a:rPr lang="en-US" altLang="ko-KR" sz="1200" b="1" dirty="0"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("d"));</a:t>
            </a:r>
          </a:p>
          <a:p>
            <a:r>
              <a:rPr lang="en-US" altLang="ko-KR" sz="1200" b="1" dirty="0"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		</a:t>
            </a:r>
            <a:r>
              <a:rPr lang="en-US" altLang="ko-KR" sz="1200" b="1" dirty="0" err="1"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System.out.println</a:t>
            </a:r>
            <a:r>
              <a:rPr lang="en-US" altLang="ko-KR" sz="1200" b="1" dirty="0"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("</a:t>
            </a:r>
            <a:r>
              <a:rPr lang="en-US" altLang="ko-KR" sz="1200" b="1" dirty="0" err="1"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indexOf</a:t>
            </a:r>
            <a:r>
              <a:rPr lang="en-US" altLang="ko-KR" sz="1200" b="1" dirty="0"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  e    : " + </a:t>
            </a:r>
            <a:r>
              <a:rPr lang="en-US" altLang="ko-KR" sz="1200" b="1" dirty="0" err="1"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stack.indexOf</a:t>
            </a:r>
            <a:r>
              <a:rPr lang="en-US" altLang="ko-KR" sz="1200" b="1" dirty="0"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("e"));</a:t>
            </a:r>
          </a:p>
          <a:p>
            <a:r>
              <a:rPr lang="en-US" altLang="ko-KR" sz="1200" b="1" dirty="0"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		</a:t>
            </a:r>
            <a:r>
              <a:rPr lang="en-US" altLang="ko-KR" sz="1200" b="1" dirty="0" err="1"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System.out.println</a:t>
            </a:r>
            <a:r>
              <a:rPr lang="en-US" altLang="ko-KR" sz="1200" b="1" dirty="0"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("contains d   : " + </a:t>
            </a:r>
            <a:r>
              <a:rPr lang="en-US" altLang="ko-KR" sz="1200" b="1" dirty="0" err="1"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stack.contains</a:t>
            </a:r>
            <a:r>
              <a:rPr lang="en-US" altLang="ko-KR" sz="1200" b="1" dirty="0"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("d"));</a:t>
            </a:r>
          </a:p>
          <a:p>
            <a:r>
              <a:rPr lang="en-US" altLang="ko-KR" sz="1200" b="1" dirty="0"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		</a:t>
            </a:r>
            <a:r>
              <a:rPr lang="en-US" altLang="ko-KR" sz="1200" b="1" dirty="0" err="1"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System.out.println</a:t>
            </a:r>
            <a:r>
              <a:rPr lang="en-US" altLang="ko-KR" sz="1200" b="1" dirty="0"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("contains e   : " + </a:t>
            </a:r>
            <a:r>
              <a:rPr lang="en-US" altLang="ko-KR" sz="1200" b="1" dirty="0" err="1"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stack.contains</a:t>
            </a:r>
            <a:r>
              <a:rPr lang="en-US" altLang="ko-KR" sz="1200" b="1" dirty="0"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("e"));</a:t>
            </a:r>
          </a:p>
          <a:p>
            <a:r>
              <a:rPr lang="en-US" altLang="ko-KR" sz="1200" b="1" dirty="0"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		</a:t>
            </a:r>
          </a:p>
          <a:p>
            <a:r>
              <a:rPr lang="en-US" altLang="ko-KR" sz="1200" b="1" dirty="0"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		</a:t>
            </a:r>
            <a:r>
              <a:rPr lang="en-US" altLang="ko-KR" sz="1200" b="1" dirty="0" err="1"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stack.set</a:t>
            </a:r>
            <a:r>
              <a:rPr lang="en-US" altLang="ko-KR" sz="1200" b="1" dirty="0"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(3, "</a:t>
            </a:r>
            <a:r>
              <a:rPr lang="en-US" altLang="ko-KR" sz="1200" b="1" dirty="0" err="1"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dddd</a:t>
            </a:r>
            <a:r>
              <a:rPr lang="en-US" altLang="ko-KR" sz="1200" b="1" dirty="0"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");</a:t>
            </a:r>
          </a:p>
          <a:p>
            <a:r>
              <a:rPr lang="en-US" altLang="ko-KR" sz="1200" b="1" dirty="0"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		</a:t>
            </a:r>
            <a:r>
              <a:rPr lang="en-US" altLang="ko-KR" sz="1200" b="1" dirty="0" err="1"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System.out.println</a:t>
            </a:r>
            <a:r>
              <a:rPr lang="en-US" altLang="ko-KR" sz="1200" b="1" dirty="0"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("stack </a:t>
            </a:r>
            <a:r>
              <a:rPr lang="ko-KR" altLang="en-US" sz="1200" b="1" dirty="0"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출력 </a:t>
            </a:r>
            <a:r>
              <a:rPr lang="en-US" altLang="ko-KR" sz="1200" b="1" dirty="0"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: " + stack);</a:t>
            </a:r>
          </a:p>
          <a:p>
            <a:r>
              <a:rPr lang="en-US" altLang="ko-KR" sz="1200" b="1" dirty="0"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		</a:t>
            </a:r>
          </a:p>
          <a:p>
            <a:r>
              <a:rPr lang="en-US" altLang="ko-KR" sz="1200" b="1" dirty="0"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		</a:t>
            </a:r>
            <a:r>
              <a:rPr lang="en-US" altLang="ko-KR" sz="1200" b="1" dirty="0" err="1"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stack.remove</a:t>
            </a:r>
            <a:r>
              <a:rPr lang="en-US" altLang="ko-KR" sz="1200" b="1" dirty="0"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("</a:t>
            </a:r>
            <a:r>
              <a:rPr lang="en-US" altLang="ko-KR" sz="1200" b="1" dirty="0" err="1"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dddd</a:t>
            </a:r>
            <a:r>
              <a:rPr lang="en-US" altLang="ko-KR" sz="1200" b="1" dirty="0"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");</a:t>
            </a:r>
          </a:p>
          <a:p>
            <a:r>
              <a:rPr lang="en-US" altLang="ko-KR" sz="1200" b="1" dirty="0"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		// </a:t>
            </a:r>
            <a:r>
              <a:rPr lang="en-US" altLang="ko-KR" sz="1200" b="1" dirty="0" err="1"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stack.remove</a:t>
            </a:r>
            <a:r>
              <a:rPr lang="en-US" altLang="ko-KR" sz="1200" b="1" dirty="0"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(3);</a:t>
            </a:r>
          </a:p>
          <a:p>
            <a:r>
              <a:rPr lang="en-US" altLang="ko-KR" sz="1200" b="1" dirty="0"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		</a:t>
            </a:r>
            <a:r>
              <a:rPr lang="en-US" altLang="ko-KR" sz="1200" b="1" dirty="0" err="1"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System.out.println</a:t>
            </a:r>
            <a:r>
              <a:rPr lang="en-US" altLang="ko-KR" sz="1200" b="1" dirty="0"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("stack </a:t>
            </a:r>
            <a:r>
              <a:rPr lang="ko-KR" altLang="en-US" sz="1200" b="1" dirty="0"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출력 </a:t>
            </a:r>
            <a:r>
              <a:rPr lang="en-US" altLang="ko-KR" sz="1200" b="1" dirty="0"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: " + stack);</a:t>
            </a:r>
          </a:p>
          <a:p>
            <a:r>
              <a:rPr lang="en-US" altLang="ko-KR" sz="1200" b="1" dirty="0"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		</a:t>
            </a:r>
          </a:p>
          <a:p>
            <a:r>
              <a:rPr lang="en-US" altLang="ko-KR" sz="1200" b="1" dirty="0"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		</a:t>
            </a:r>
            <a:r>
              <a:rPr lang="en-US" altLang="ko-KR" sz="1200" b="1" dirty="0" err="1"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stack.clear</a:t>
            </a:r>
            <a:r>
              <a:rPr lang="en-US" altLang="ko-KR" sz="1200" b="1" dirty="0"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();</a:t>
            </a:r>
          </a:p>
          <a:p>
            <a:r>
              <a:rPr lang="en-US" altLang="ko-KR" sz="1200" b="1" dirty="0"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		</a:t>
            </a:r>
            <a:r>
              <a:rPr lang="en-US" altLang="ko-KR" sz="1200" b="1" dirty="0" err="1"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System.out.println</a:t>
            </a:r>
            <a:r>
              <a:rPr lang="en-US" altLang="ko-KR" sz="1200" b="1" dirty="0"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("stack </a:t>
            </a:r>
            <a:r>
              <a:rPr lang="ko-KR" altLang="en-US" sz="1200" b="1" dirty="0"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출력 </a:t>
            </a:r>
            <a:r>
              <a:rPr lang="en-US" altLang="ko-KR" sz="1200" b="1" dirty="0"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: " + stack);</a:t>
            </a:r>
          </a:p>
        </p:txBody>
      </p:sp>
    </p:spTree>
    <p:extLst>
      <p:ext uri="{BB962C8B-B14F-4D97-AF65-F5344CB8AC3E}">
        <p14:creationId xmlns:p14="http://schemas.microsoft.com/office/powerpoint/2010/main" val="23235383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C2A5CB6-509E-4BDD-AF92-C1B2290457EE}"/>
              </a:ext>
            </a:extLst>
          </p:cNvPr>
          <p:cNvCxnSpPr>
            <a:cxnSpLocks/>
          </p:cNvCxnSpPr>
          <p:nvPr/>
        </p:nvCxnSpPr>
        <p:spPr>
          <a:xfrm>
            <a:off x="622300" y="1143000"/>
            <a:ext cx="115697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45A5B82-5CCC-4A00-B9DD-C58D174766AA}"/>
              </a:ext>
            </a:extLst>
          </p:cNvPr>
          <p:cNvSpPr txBox="1"/>
          <p:nvPr/>
        </p:nvSpPr>
        <p:spPr>
          <a:xfrm>
            <a:off x="811411" y="350594"/>
            <a:ext cx="24520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600" dirty="0">
                <a:solidFill>
                  <a:srgbClr val="554F4D"/>
                </a:solidFill>
              </a:rPr>
              <a:t>2.   (1) Stack</a:t>
            </a:r>
            <a:endParaRPr lang="ko-KR" altLang="en-US" sz="3600" dirty="0">
              <a:solidFill>
                <a:srgbClr val="554F4D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AB74CB-F4B7-408A-9AD9-CD3871E03EC6}"/>
              </a:ext>
            </a:extLst>
          </p:cNvPr>
          <p:cNvSpPr txBox="1"/>
          <p:nvPr/>
        </p:nvSpPr>
        <p:spPr>
          <a:xfrm>
            <a:off x="811411" y="92891"/>
            <a:ext cx="5581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 dirty="0">
                <a:solidFill>
                  <a:srgbClr val="554F4D"/>
                </a:solidFill>
              </a:rPr>
              <a:t>Part 2</a:t>
            </a:r>
            <a:endParaRPr lang="ko-KR" altLang="en-US" sz="1100" dirty="0">
              <a:solidFill>
                <a:srgbClr val="554F4D"/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0AE101F-4B41-40D7-8301-41B8702A7308}"/>
              </a:ext>
            </a:extLst>
          </p:cNvPr>
          <p:cNvSpPr/>
          <p:nvPr/>
        </p:nvSpPr>
        <p:spPr>
          <a:xfrm>
            <a:off x="622300" y="1254628"/>
            <a:ext cx="11499792" cy="5510475"/>
          </a:xfrm>
          <a:prstGeom prst="rect">
            <a:avLst/>
          </a:prstGeom>
          <a:solidFill>
            <a:srgbClr val="FCF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https://school.programmers.co.kr/learn/courses/30/lessons/12906</a:t>
            </a:r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D33A924D-3842-42C7-99F7-8A46055AA25A}"/>
              </a:ext>
            </a:extLst>
          </p:cNvPr>
          <p:cNvSpPr/>
          <p:nvPr/>
        </p:nvSpPr>
        <p:spPr>
          <a:xfrm>
            <a:off x="-5" y="-1"/>
            <a:ext cx="86586" cy="68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A98FA07-B59E-597D-1369-4D9335A3B0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411" y="1364576"/>
            <a:ext cx="11087017" cy="333325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DAB107C-1F15-F307-3C90-DF24DF272854}"/>
              </a:ext>
            </a:extLst>
          </p:cNvPr>
          <p:cNvSpPr txBox="1"/>
          <p:nvPr/>
        </p:nvSpPr>
        <p:spPr>
          <a:xfrm>
            <a:off x="696286" y="4757846"/>
            <a:ext cx="10956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dirty="0">
                <a:solidFill>
                  <a:srgbClr val="554F4D"/>
                </a:solidFill>
              </a:rPr>
              <a:t>https://school.programmers.co.kr/learn/courses/30/lessons/12906</a:t>
            </a:r>
            <a:endParaRPr lang="ko-KR" altLang="en-US" dirty="0">
              <a:solidFill>
                <a:srgbClr val="554F4D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C563D66-66FB-3C1B-DD12-CF9C4AEED60B}"/>
              </a:ext>
            </a:extLst>
          </p:cNvPr>
          <p:cNvSpPr txBox="1"/>
          <p:nvPr/>
        </p:nvSpPr>
        <p:spPr>
          <a:xfrm>
            <a:off x="696286" y="5124092"/>
            <a:ext cx="10956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dirty="0">
                <a:solidFill>
                  <a:srgbClr val="554F4D"/>
                </a:solidFill>
              </a:rPr>
              <a:t>https://school.programmers.co.kr/learn/courses/30/lessons/12909</a:t>
            </a:r>
            <a:endParaRPr lang="ko-KR" altLang="en-US" dirty="0">
              <a:solidFill>
                <a:srgbClr val="554F4D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0E2EB78-4CA5-4CF2-2B67-3D041EDFD5CC}"/>
              </a:ext>
            </a:extLst>
          </p:cNvPr>
          <p:cNvSpPr txBox="1"/>
          <p:nvPr/>
        </p:nvSpPr>
        <p:spPr>
          <a:xfrm>
            <a:off x="683136" y="5560166"/>
            <a:ext cx="10886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dirty="0">
                <a:solidFill>
                  <a:srgbClr val="554F4D"/>
                </a:solidFill>
              </a:rPr>
              <a:t>https://school.programmers.co.kr/learn/courses/30/lessons/12973</a:t>
            </a:r>
            <a:endParaRPr lang="ko-KR" altLang="en-US" dirty="0">
              <a:solidFill>
                <a:srgbClr val="554F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63024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C2A5CB6-509E-4BDD-AF92-C1B2290457EE}"/>
              </a:ext>
            </a:extLst>
          </p:cNvPr>
          <p:cNvCxnSpPr>
            <a:cxnSpLocks/>
          </p:cNvCxnSpPr>
          <p:nvPr/>
        </p:nvCxnSpPr>
        <p:spPr>
          <a:xfrm>
            <a:off x="622300" y="1143000"/>
            <a:ext cx="115697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45A5B82-5CCC-4A00-B9DD-C58D174766AA}"/>
              </a:ext>
            </a:extLst>
          </p:cNvPr>
          <p:cNvSpPr txBox="1"/>
          <p:nvPr/>
        </p:nvSpPr>
        <p:spPr>
          <a:xfrm>
            <a:off x="811411" y="350594"/>
            <a:ext cx="27190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600" dirty="0">
                <a:solidFill>
                  <a:srgbClr val="554F4D"/>
                </a:solidFill>
              </a:rPr>
              <a:t>2.   (2) Queue</a:t>
            </a:r>
            <a:endParaRPr lang="ko-KR" altLang="en-US" sz="3600" dirty="0">
              <a:solidFill>
                <a:srgbClr val="554F4D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AB74CB-F4B7-408A-9AD9-CD3871E03EC6}"/>
              </a:ext>
            </a:extLst>
          </p:cNvPr>
          <p:cNvSpPr txBox="1"/>
          <p:nvPr/>
        </p:nvSpPr>
        <p:spPr>
          <a:xfrm>
            <a:off x="811411" y="92891"/>
            <a:ext cx="5581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 dirty="0">
                <a:solidFill>
                  <a:srgbClr val="554F4D"/>
                </a:solidFill>
              </a:rPr>
              <a:t>Part 2</a:t>
            </a:r>
            <a:endParaRPr lang="ko-KR" altLang="en-US" sz="1100" dirty="0">
              <a:solidFill>
                <a:srgbClr val="554F4D"/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0AE101F-4B41-40D7-8301-41B8702A7308}"/>
              </a:ext>
            </a:extLst>
          </p:cNvPr>
          <p:cNvSpPr/>
          <p:nvPr/>
        </p:nvSpPr>
        <p:spPr>
          <a:xfrm>
            <a:off x="622300" y="1254628"/>
            <a:ext cx="11499792" cy="5510475"/>
          </a:xfrm>
          <a:prstGeom prst="rect">
            <a:avLst/>
          </a:prstGeom>
          <a:solidFill>
            <a:srgbClr val="FCF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D33A924D-3842-42C7-99F7-8A46055AA25A}"/>
              </a:ext>
            </a:extLst>
          </p:cNvPr>
          <p:cNvSpPr/>
          <p:nvPr/>
        </p:nvSpPr>
        <p:spPr>
          <a:xfrm>
            <a:off x="-5" y="-1"/>
            <a:ext cx="86586" cy="68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2CC627-20A7-1554-44F3-135E5D827B07}"/>
              </a:ext>
            </a:extLst>
          </p:cNvPr>
          <p:cNvSpPr txBox="1"/>
          <p:nvPr/>
        </p:nvSpPr>
        <p:spPr>
          <a:xfrm>
            <a:off x="811411" y="1289076"/>
            <a:ext cx="966643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3600" dirty="0">
                <a:solidFill>
                  <a:srgbClr val="554F4D"/>
                </a:solidFill>
              </a:rPr>
              <a:t>Queue&lt;String&gt; q1 = new Queue&lt;&gt;();</a:t>
            </a:r>
          </a:p>
          <a:p>
            <a:pPr algn="l"/>
            <a:endParaRPr lang="en-US" altLang="ko-KR" sz="3600" dirty="0">
              <a:solidFill>
                <a:srgbClr val="554F4D"/>
              </a:solidFill>
            </a:endParaRPr>
          </a:p>
          <a:p>
            <a:pPr algn="l"/>
            <a:r>
              <a:rPr lang="en-US" altLang="ko-KR" sz="3600" dirty="0">
                <a:solidFill>
                  <a:srgbClr val="554F4D"/>
                </a:solidFill>
              </a:rPr>
              <a:t>First In – First Out </a:t>
            </a:r>
            <a:r>
              <a:rPr lang="ko-KR" altLang="en-US" sz="3600" dirty="0">
                <a:solidFill>
                  <a:srgbClr val="554F4D"/>
                </a:solidFill>
              </a:rPr>
              <a:t>구조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139EBB8-7CB1-8B1B-C967-BCAE25D246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411" y="3043402"/>
            <a:ext cx="7961449" cy="2208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9096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C2A5CB6-509E-4BDD-AF92-C1B2290457EE}"/>
              </a:ext>
            </a:extLst>
          </p:cNvPr>
          <p:cNvCxnSpPr>
            <a:cxnSpLocks/>
          </p:cNvCxnSpPr>
          <p:nvPr/>
        </p:nvCxnSpPr>
        <p:spPr>
          <a:xfrm>
            <a:off x="622300" y="1143000"/>
            <a:ext cx="115697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45A5B82-5CCC-4A00-B9DD-C58D174766AA}"/>
              </a:ext>
            </a:extLst>
          </p:cNvPr>
          <p:cNvSpPr txBox="1"/>
          <p:nvPr/>
        </p:nvSpPr>
        <p:spPr>
          <a:xfrm>
            <a:off x="811411" y="350594"/>
            <a:ext cx="27190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600" dirty="0">
                <a:solidFill>
                  <a:srgbClr val="554F4D"/>
                </a:solidFill>
              </a:rPr>
              <a:t>2.   (2) Queue</a:t>
            </a:r>
            <a:endParaRPr lang="ko-KR" altLang="en-US" sz="3600" dirty="0">
              <a:solidFill>
                <a:srgbClr val="554F4D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AB74CB-F4B7-408A-9AD9-CD3871E03EC6}"/>
              </a:ext>
            </a:extLst>
          </p:cNvPr>
          <p:cNvSpPr txBox="1"/>
          <p:nvPr/>
        </p:nvSpPr>
        <p:spPr>
          <a:xfrm>
            <a:off x="811411" y="92891"/>
            <a:ext cx="5581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 dirty="0">
                <a:solidFill>
                  <a:srgbClr val="554F4D"/>
                </a:solidFill>
              </a:rPr>
              <a:t>Part 2</a:t>
            </a:r>
            <a:endParaRPr lang="ko-KR" altLang="en-US" sz="1100" dirty="0">
              <a:solidFill>
                <a:srgbClr val="554F4D"/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0AE101F-4B41-40D7-8301-41B8702A7308}"/>
              </a:ext>
            </a:extLst>
          </p:cNvPr>
          <p:cNvSpPr/>
          <p:nvPr/>
        </p:nvSpPr>
        <p:spPr>
          <a:xfrm>
            <a:off x="622300" y="1254634"/>
            <a:ext cx="11499792" cy="5510475"/>
          </a:xfrm>
          <a:prstGeom prst="rect">
            <a:avLst/>
          </a:prstGeom>
          <a:solidFill>
            <a:srgbClr val="FCF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D33A924D-3842-42C7-99F7-8A46055AA25A}"/>
              </a:ext>
            </a:extLst>
          </p:cNvPr>
          <p:cNvSpPr/>
          <p:nvPr/>
        </p:nvSpPr>
        <p:spPr>
          <a:xfrm>
            <a:off x="-5" y="-1"/>
            <a:ext cx="86586" cy="68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2CC627-20A7-1554-44F3-135E5D827B07}"/>
              </a:ext>
            </a:extLst>
          </p:cNvPr>
          <p:cNvSpPr txBox="1"/>
          <p:nvPr/>
        </p:nvSpPr>
        <p:spPr>
          <a:xfrm>
            <a:off x="811411" y="1289076"/>
            <a:ext cx="9666439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buAutoNum type="arabicParenBoth"/>
            </a:pPr>
            <a:r>
              <a:rPr lang="en-US" altLang="ko-KR" sz="2000" dirty="0">
                <a:solidFill>
                  <a:srgbClr val="554F4D"/>
                </a:solidFill>
              </a:rPr>
              <a:t>q1.offer(), q1.add()</a:t>
            </a:r>
          </a:p>
          <a:p>
            <a:pPr algn="l"/>
            <a:r>
              <a:rPr lang="en-US" altLang="ko-KR" sz="2000" dirty="0">
                <a:solidFill>
                  <a:srgbClr val="554F4D"/>
                </a:solidFill>
              </a:rPr>
              <a:t>	- Queue </a:t>
            </a:r>
            <a:r>
              <a:rPr lang="ko-KR" altLang="en-US" sz="2000" dirty="0">
                <a:solidFill>
                  <a:srgbClr val="554F4D"/>
                </a:solidFill>
              </a:rPr>
              <a:t>에 값을 추가할 때 사용</a:t>
            </a:r>
            <a:r>
              <a:rPr lang="en-US" altLang="ko-KR" sz="2000" dirty="0">
                <a:solidFill>
                  <a:srgbClr val="554F4D"/>
                </a:solidFill>
              </a:rPr>
              <a:t>	</a:t>
            </a:r>
          </a:p>
          <a:p>
            <a:pPr algn="l"/>
            <a:r>
              <a:rPr lang="en-US" altLang="ko-KR" sz="2000" dirty="0">
                <a:solidFill>
                  <a:srgbClr val="554F4D"/>
                </a:solidFill>
              </a:rPr>
              <a:t>(2) q1.peek()</a:t>
            </a:r>
          </a:p>
          <a:p>
            <a:pPr algn="l"/>
            <a:r>
              <a:rPr lang="en-US" altLang="ko-KR" sz="2000" dirty="0">
                <a:solidFill>
                  <a:srgbClr val="554F4D"/>
                </a:solidFill>
              </a:rPr>
              <a:t>      	- Queue </a:t>
            </a:r>
            <a:r>
              <a:rPr lang="ko-KR" altLang="en-US" sz="2000" dirty="0">
                <a:solidFill>
                  <a:srgbClr val="554F4D"/>
                </a:solidFill>
              </a:rPr>
              <a:t>에 첫번째 값을  확인만 하는 용도로 사용</a:t>
            </a:r>
            <a:r>
              <a:rPr lang="en-US" altLang="ko-KR" sz="2000" dirty="0">
                <a:solidFill>
                  <a:srgbClr val="554F4D"/>
                </a:solidFill>
              </a:rPr>
              <a:t>		</a:t>
            </a:r>
          </a:p>
          <a:p>
            <a:pPr algn="l"/>
            <a:r>
              <a:rPr lang="en-US" altLang="ko-KR" sz="2000" dirty="0">
                <a:solidFill>
                  <a:srgbClr val="554F4D"/>
                </a:solidFill>
              </a:rPr>
              <a:t>(3) q1.poll()  q1.remove()</a:t>
            </a:r>
          </a:p>
          <a:p>
            <a:pPr algn="l"/>
            <a:r>
              <a:rPr lang="en-US" altLang="ko-KR" sz="2000" dirty="0">
                <a:solidFill>
                  <a:srgbClr val="554F4D"/>
                </a:solidFill>
              </a:rPr>
              <a:t>	- Queue </a:t>
            </a:r>
            <a:r>
              <a:rPr lang="ko-KR" altLang="en-US" sz="2000" dirty="0">
                <a:solidFill>
                  <a:srgbClr val="554F4D"/>
                </a:solidFill>
              </a:rPr>
              <a:t>에 첫번째 값을 꺼내는데 사용</a:t>
            </a:r>
            <a:endParaRPr lang="en-US" altLang="ko-KR" sz="2000" dirty="0">
              <a:solidFill>
                <a:srgbClr val="554F4D"/>
              </a:solidFill>
            </a:endParaRPr>
          </a:p>
          <a:p>
            <a:pPr algn="l"/>
            <a:r>
              <a:rPr lang="en-US" altLang="ko-KR" sz="2000" dirty="0">
                <a:solidFill>
                  <a:srgbClr val="554F4D"/>
                </a:solidFill>
              </a:rPr>
              <a:t>(4) q1.size()	</a:t>
            </a:r>
          </a:p>
          <a:p>
            <a:pPr algn="l"/>
            <a:r>
              <a:rPr lang="en-US" altLang="ko-KR" sz="2000" dirty="0">
                <a:solidFill>
                  <a:srgbClr val="554F4D"/>
                </a:solidFill>
              </a:rPr>
              <a:t>	- Queue </a:t>
            </a:r>
            <a:r>
              <a:rPr lang="ko-KR" altLang="en-US" sz="2000" dirty="0">
                <a:solidFill>
                  <a:srgbClr val="554F4D"/>
                </a:solidFill>
              </a:rPr>
              <a:t>의 크기를 구할 때 사용</a:t>
            </a:r>
            <a:r>
              <a:rPr lang="en-US" altLang="ko-KR" sz="2000" dirty="0">
                <a:solidFill>
                  <a:srgbClr val="554F4D"/>
                </a:solidFill>
              </a:rPr>
              <a:t>		</a:t>
            </a:r>
          </a:p>
          <a:p>
            <a:pPr algn="l"/>
            <a:r>
              <a:rPr lang="en-US" altLang="ko-KR" sz="2000" dirty="0">
                <a:solidFill>
                  <a:srgbClr val="554F4D"/>
                </a:solidFill>
              </a:rPr>
              <a:t>(5) q1.clear()</a:t>
            </a:r>
          </a:p>
          <a:p>
            <a:pPr algn="l"/>
            <a:r>
              <a:rPr lang="en-US" altLang="ko-KR" sz="2000" dirty="0">
                <a:solidFill>
                  <a:srgbClr val="554F4D"/>
                </a:solidFill>
              </a:rPr>
              <a:t>	- Queue </a:t>
            </a:r>
            <a:r>
              <a:rPr lang="ko-KR" altLang="en-US" sz="2000" dirty="0">
                <a:solidFill>
                  <a:srgbClr val="554F4D"/>
                </a:solidFill>
              </a:rPr>
              <a:t>을 비울 때 사용</a:t>
            </a:r>
            <a:endParaRPr lang="en-US" altLang="ko-KR" sz="2000" dirty="0">
              <a:solidFill>
                <a:srgbClr val="554F4D"/>
              </a:solidFill>
            </a:endParaRPr>
          </a:p>
          <a:p>
            <a:pPr algn="l"/>
            <a:r>
              <a:rPr lang="en-US" altLang="ko-KR" sz="2000" dirty="0">
                <a:solidFill>
                  <a:srgbClr val="554F4D"/>
                </a:solidFill>
              </a:rPr>
              <a:t>(6) q1.isEmpty() </a:t>
            </a:r>
          </a:p>
          <a:p>
            <a:pPr algn="l"/>
            <a:r>
              <a:rPr lang="en-US" altLang="ko-KR" sz="2000" dirty="0">
                <a:solidFill>
                  <a:srgbClr val="554F4D"/>
                </a:solidFill>
              </a:rPr>
              <a:t>	- Queue </a:t>
            </a:r>
            <a:r>
              <a:rPr lang="ko-KR" altLang="en-US" sz="2000" dirty="0">
                <a:solidFill>
                  <a:srgbClr val="554F4D"/>
                </a:solidFill>
              </a:rPr>
              <a:t>이 빈 </a:t>
            </a:r>
            <a:r>
              <a:rPr lang="en-US" altLang="ko-KR" sz="2000" dirty="0">
                <a:solidFill>
                  <a:srgbClr val="554F4D"/>
                </a:solidFill>
              </a:rPr>
              <a:t>Stack</a:t>
            </a:r>
            <a:r>
              <a:rPr lang="ko-KR" altLang="en-US" sz="2000" dirty="0">
                <a:solidFill>
                  <a:srgbClr val="554F4D"/>
                </a:solidFill>
              </a:rPr>
              <a:t>이면 </a:t>
            </a:r>
            <a:r>
              <a:rPr lang="en-US" altLang="ko-KR" sz="2000" dirty="0">
                <a:solidFill>
                  <a:srgbClr val="554F4D"/>
                </a:solidFill>
              </a:rPr>
              <a:t>True </a:t>
            </a:r>
            <a:r>
              <a:rPr lang="ko-KR" altLang="en-US" sz="2000" dirty="0" err="1">
                <a:solidFill>
                  <a:srgbClr val="554F4D"/>
                </a:solidFill>
              </a:rPr>
              <a:t>비어있지</a:t>
            </a:r>
            <a:r>
              <a:rPr lang="ko-KR" altLang="en-US" sz="2000" dirty="0">
                <a:solidFill>
                  <a:srgbClr val="554F4D"/>
                </a:solidFill>
              </a:rPr>
              <a:t> 않으면 </a:t>
            </a:r>
            <a:r>
              <a:rPr lang="en-US" altLang="ko-KR" sz="2000" dirty="0">
                <a:solidFill>
                  <a:srgbClr val="554F4D"/>
                </a:solidFill>
              </a:rPr>
              <a:t>False</a:t>
            </a:r>
            <a:r>
              <a:rPr lang="ko-KR" altLang="en-US" sz="2000" dirty="0">
                <a:solidFill>
                  <a:srgbClr val="554F4D"/>
                </a:solidFill>
              </a:rPr>
              <a:t>리턴</a:t>
            </a:r>
            <a:r>
              <a:rPr lang="en-US" altLang="ko-KR" sz="2000" dirty="0">
                <a:solidFill>
                  <a:srgbClr val="554F4D"/>
                </a:solidFill>
              </a:rPr>
              <a:t> 	</a:t>
            </a:r>
          </a:p>
          <a:p>
            <a:pPr algn="l"/>
            <a:r>
              <a:rPr lang="en-US" altLang="ko-KR" sz="2000" dirty="0">
                <a:solidFill>
                  <a:srgbClr val="554F4D"/>
                </a:solidFill>
              </a:rPr>
              <a:t>(8) </a:t>
            </a:r>
            <a:r>
              <a:rPr lang="en-US" altLang="ko-KR" sz="2000" dirty="0" err="1">
                <a:solidFill>
                  <a:srgbClr val="554F4D"/>
                </a:solidFill>
              </a:rPr>
              <a:t>stack.contains</a:t>
            </a:r>
            <a:r>
              <a:rPr lang="en-US" altLang="ko-KR" sz="2000" dirty="0">
                <a:solidFill>
                  <a:srgbClr val="554F4D"/>
                </a:solidFill>
              </a:rPr>
              <a:t>()</a:t>
            </a:r>
          </a:p>
          <a:p>
            <a:pPr algn="l"/>
            <a:r>
              <a:rPr lang="en-US" altLang="ko-KR" sz="2000" dirty="0">
                <a:solidFill>
                  <a:srgbClr val="554F4D"/>
                </a:solidFill>
              </a:rPr>
              <a:t>	- Queue </a:t>
            </a:r>
            <a:r>
              <a:rPr lang="ko-KR" altLang="en-US" sz="2000" dirty="0">
                <a:solidFill>
                  <a:srgbClr val="554F4D"/>
                </a:solidFill>
              </a:rPr>
              <a:t>안에 특정 값이 있는지 없는지를 </a:t>
            </a:r>
            <a:r>
              <a:rPr lang="en-US" altLang="ko-KR" sz="2000" dirty="0">
                <a:solidFill>
                  <a:srgbClr val="554F4D"/>
                </a:solidFill>
              </a:rPr>
              <a:t>True, False</a:t>
            </a:r>
            <a:r>
              <a:rPr lang="ko-KR" altLang="en-US" sz="2000" dirty="0">
                <a:solidFill>
                  <a:srgbClr val="554F4D"/>
                </a:solidFill>
              </a:rPr>
              <a:t>형태로 리턴</a:t>
            </a:r>
            <a:endParaRPr lang="en-US" altLang="ko-KR" sz="2000" dirty="0">
              <a:solidFill>
                <a:srgbClr val="554F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64973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color">
      <a:dk1>
        <a:sysClr val="windowText" lastClr="000000"/>
      </a:dk1>
      <a:lt1>
        <a:sysClr val="window" lastClr="FFFFFF"/>
      </a:lt1>
      <a:dk2>
        <a:srgbClr val="D0CECE"/>
      </a:dk2>
      <a:lt2>
        <a:srgbClr val="E7E6E6"/>
      </a:lt2>
      <a:accent1>
        <a:srgbClr val="B98A76"/>
      </a:accent1>
      <a:accent2>
        <a:srgbClr val="DE956D"/>
      </a:accent2>
      <a:accent3>
        <a:srgbClr val="F6CAAF"/>
      </a:accent3>
      <a:accent4>
        <a:srgbClr val="EED6BC"/>
      </a:accent4>
      <a:accent5>
        <a:srgbClr val="E1D9CC"/>
      </a:accent5>
      <a:accent6>
        <a:srgbClr val="D8B8A9"/>
      </a:accent6>
      <a:hlink>
        <a:srgbClr val="595959"/>
      </a:hlink>
      <a:folHlink>
        <a:srgbClr val="595959"/>
      </a:folHlink>
    </a:clrScheme>
    <a:fontScheme name="이롭게 바탕체 Medium">
      <a:majorFont>
        <a:latin typeface="이롭게 바탕체 Medium"/>
        <a:ea typeface="이롭게 바탕체 Medium"/>
        <a:cs typeface=""/>
      </a:majorFont>
      <a:minorFont>
        <a:latin typeface="이롭게 바탕체 Medium"/>
        <a:ea typeface="이롭게 바탕체 Mediu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 algn="l">
          <a:defRPr sz="3600" dirty="0" smtClean="0">
            <a:solidFill>
              <a:srgbClr val="554F4D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508</TotalTime>
  <Words>1945</Words>
  <Application>Microsoft Office PowerPoint</Application>
  <PresentationFormat>와이드스크린</PresentationFormat>
  <Paragraphs>231</Paragraphs>
  <Slides>19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4" baseType="lpstr">
      <vt:lpstr>AppleSDGothicNeo</vt:lpstr>
      <vt:lpstr>굴림체</vt:lpstr>
      <vt:lpstr>이롭게 바탕체 Medium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김 병훈</cp:lastModifiedBy>
  <cp:revision>63</cp:revision>
  <dcterms:created xsi:type="dcterms:W3CDTF">2020-05-03T01:37:17Z</dcterms:created>
  <dcterms:modified xsi:type="dcterms:W3CDTF">2023-07-23T00:57:47Z</dcterms:modified>
</cp:coreProperties>
</file>